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AFD1-F2D7-4E80-93CC-2E53B003E6C2}" type="datetimeFigureOut">
              <a:rPr lang="es-PE" smtClean="0"/>
              <a:t>20/03/2014</a:t>
            </a:fld>
            <a:endParaRPr lang="es-PE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466DCC-93BC-415C-B5AA-8187CED0042C}" type="slidenum">
              <a:rPr lang="es-PE" smtClean="0"/>
              <a:t>‹Nº›</a:t>
            </a:fld>
            <a:endParaRPr lang="es-P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P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AFD1-F2D7-4E80-93CC-2E53B003E6C2}" type="datetimeFigureOut">
              <a:rPr lang="es-PE" smtClean="0"/>
              <a:t>20/03/2014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6DCC-93BC-415C-B5AA-8187CED0042C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AFD1-F2D7-4E80-93CC-2E53B003E6C2}" type="datetimeFigureOut">
              <a:rPr lang="es-PE" smtClean="0"/>
              <a:t>20/03/2014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6DCC-93BC-415C-B5AA-8187CED0042C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AFD1-F2D7-4E80-93CC-2E53B003E6C2}" type="datetimeFigureOut">
              <a:rPr lang="es-PE" smtClean="0"/>
              <a:t>20/03/2014</a:t>
            </a:fld>
            <a:endParaRPr lang="es-PE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466DCC-93BC-415C-B5AA-8187CED0042C}" type="slidenum">
              <a:rPr lang="es-PE" smtClean="0"/>
              <a:t>‹Nº›</a:t>
            </a:fld>
            <a:endParaRPr lang="es-PE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P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AFD1-F2D7-4E80-93CC-2E53B003E6C2}" type="datetimeFigureOut">
              <a:rPr lang="es-PE" smtClean="0"/>
              <a:t>20/03/2014</a:t>
            </a:fld>
            <a:endParaRPr lang="es-PE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466DCC-93BC-415C-B5AA-8187CED0042C}" type="slidenum">
              <a:rPr lang="es-PE" smtClean="0"/>
              <a:t>‹Nº›</a:t>
            </a:fld>
            <a:endParaRPr lang="es-P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AFD1-F2D7-4E80-93CC-2E53B003E6C2}" type="datetimeFigureOut">
              <a:rPr lang="es-PE" smtClean="0"/>
              <a:t>20/03/2014</a:t>
            </a:fld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466DCC-93BC-415C-B5AA-8187CED0042C}" type="slidenum">
              <a:rPr lang="es-PE" smtClean="0"/>
              <a:t>‹Nº›</a:t>
            </a:fld>
            <a:endParaRPr lang="es-P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AFD1-F2D7-4E80-93CC-2E53B003E6C2}" type="datetimeFigureOut">
              <a:rPr lang="es-PE" smtClean="0"/>
              <a:t>20/03/2014</a:t>
            </a:fld>
            <a:endParaRPr lang="es-PE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466DCC-93BC-415C-B5AA-8187CED0042C}" type="slidenum">
              <a:rPr lang="es-PE" smtClean="0"/>
              <a:t>‹Nº›</a:t>
            </a:fld>
            <a:endParaRPr lang="es-PE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P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AFD1-F2D7-4E80-93CC-2E53B003E6C2}" type="datetimeFigureOut">
              <a:rPr lang="es-PE" smtClean="0"/>
              <a:t>20/03/2014</a:t>
            </a:fld>
            <a:endParaRPr lang="es-P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466DCC-93BC-415C-B5AA-8187CED0042C}" type="slidenum">
              <a:rPr lang="es-PE" smtClean="0"/>
              <a:t>‹Nº›</a:t>
            </a:fld>
            <a:endParaRPr lang="es-P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AFD1-F2D7-4E80-93CC-2E53B003E6C2}" type="datetimeFigureOut">
              <a:rPr lang="es-PE" smtClean="0"/>
              <a:t>20/03/2014</a:t>
            </a:fld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466DCC-93BC-415C-B5AA-8187CED0042C}" type="slidenum">
              <a:rPr lang="es-PE" smtClean="0"/>
              <a:t>‹Nº›</a:t>
            </a:fld>
            <a:endParaRPr lang="es-P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AFD1-F2D7-4E80-93CC-2E53B003E6C2}" type="datetimeFigureOut">
              <a:rPr lang="es-PE" smtClean="0"/>
              <a:t>20/03/2014</a:t>
            </a:fld>
            <a:endParaRPr lang="es-PE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466DCC-93BC-415C-B5AA-8187CED0042C}" type="slidenum">
              <a:rPr lang="es-PE" smtClean="0"/>
              <a:t>‹Nº›</a:t>
            </a:fld>
            <a:endParaRPr lang="es-P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AFD1-F2D7-4E80-93CC-2E53B003E6C2}" type="datetimeFigureOut">
              <a:rPr lang="es-PE" smtClean="0"/>
              <a:t>20/03/2014</a:t>
            </a:fld>
            <a:endParaRPr lang="es-PE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466DCC-93BC-415C-B5AA-8187CED0042C}" type="slidenum">
              <a:rPr lang="es-PE" smtClean="0"/>
              <a:t>‹Nº›</a:t>
            </a:fld>
            <a:endParaRPr lang="es-PE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P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CA47AFD1-F2D7-4E80-93CC-2E53B003E6C2}" type="datetimeFigureOut">
              <a:rPr lang="es-PE" smtClean="0"/>
              <a:t>20/03/2014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C7466DCC-93BC-415C-B5AA-8187CED0042C}" type="slidenum">
              <a:rPr lang="es-PE" smtClean="0"/>
              <a:t>‹Nº›</a:t>
            </a:fld>
            <a:endParaRPr lang="es-P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peru21.pe/actualidad/padres-no-denuncian-maltratos-colegios-212489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books.google.com.pe/books?id=NHSCoaF8kqwC&amp;pg=PA3&amp;dq=causas+del+bullying&amp;hl=es&amp;sa=X&amp;ei=tMRmUdRUs6PgA8KQgNgH&amp;ved=0CCwQ6AEwAA#v=onepage&amp;q=causas%20del%20bullying&amp;f=fals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hijosypadres.wordpress.com/2012/02/25/causas-y-consecuencias-del-bullying/#more-898" TargetMode="External"/><Relationship Id="rId2" Type="http://schemas.openxmlformats.org/officeDocument/2006/relationships/hyperlink" Target="http://www.xxxx.xxxx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LL5NTz5Mmnk" TargetMode="External"/><Relationship Id="rId2" Type="http://schemas.openxmlformats.org/officeDocument/2006/relationships/hyperlink" Target="http://www.youtube.com/user/lizzyfriends14?feature=watch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pastyle.org/elecref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E" dirty="0" smtClean="0"/>
              <a:t>Citas y referencias según la APA</a:t>
            </a:r>
            <a:endParaRPr lang="es-PE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PE" dirty="0" smtClean="0"/>
              <a:t>Fuentes impresas, digitales y audiovisuales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00235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971600" y="620689"/>
            <a:ext cx="7258000" cy="372271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18288" indent="0">
              <a:buNone/>
            </a:pPr>
            <a:endParaRPr lang="es-PE" dirty="0" smtClean="0">
              <a:effectLst/>
            </a:endParaRPr>
          </a:p>
          <a:p>
            <a:pPr marL="18288" indent="0">
              <a:buNone/>
            </a:pPr>
            <a:r>
              <a:rPr lang="es-PE" dirty="0" smtClean="0">
                <a:effectLst/>
              </a:rPr>
              <a:t>Perú </a:t>
            </a:r>
            <a:r>
              <a:rPr lang="es-PE" dirty="0">
                <a:effectLst/>
              </a:rPr>
              <a:t>21. (2013, abril 4). Los padres no denuncian maltratos en el colegio. </a:t>
            </a:r>
            <a:r>
              <a:rPr lang="es-PE" i="1" dirty="0">
                <a:effectLst/>
              </a:rPr>
              <a:t>Perú 21</a:t>
            </a:r>
            <a:r>
              <a:rPr lang="es-PE" dirty="0">
                <a:effectLst/>
              </a:rPr>
              <a:t>. Recuperado Abril 11, 2013 de </a:t>
            </a:r>
            <a:r>
              <a:rPr lang="es-PE" u="sng" dirty="0">
                <a:effectLst/>
                <a:hlinkClick r:id="rId2"/>
              </a:rPr>
              <a:t>http://peru21.pe/actualidad/padres-no-denuncian-maltratos-colegios-2124896</a:t>
            </a:r>
            <a:endParaRPr lang="es-PE" dirty="0">
              <a:effectLst/>
            </a:endParaRPr>
          </a:p>
          <a:p>
            <a:endParaRPr lang="es-PE" dirty="0" smtClean="0"/>
          </a:p>
          <a:p>
            <a:r>
              <a:rPr lang="es-PE" dirty="0">
                <a:effectLst/>
              </a:rPr>
              <a:t>Citas: </a:t>
            </a:r>
            <a:r>
              <a:rPr lang="es-PE" dirty="0" smtClean="0">
                <a:effectLst/>
              </a:rPr>
              <a:t>digital</a:t>
            </a:r>
          </a:p>
          <a:p>
            <a:pPr marL="18288" indent="0" algn="just">
              <a:buNone/>
            </a:pPr>
            <a:r>
              <a:rPr lang="es-PE" dirty="0" smtClean="0">
                <a:effectLst/>
              </a:rPr>
              <a:t>“Esto </a:t>
            </a:r>
            <a:r>
              <a:rPr lang="es-PE" dirty="0">
                <a:effectLst/>
              </a:rPr>
              <a:t>demuestra un gran desconocimiento de los progenitores sobre la manera en que se debe proceder para acusar a un profesor que haya maltratado a un niño.” (Perú 21, 2013,abril 4)</a:t>
            </a:r>
          </a:p>
          <a:p>
            <a:endParaRPr lang="es-PE" dirty="0"/>
          </a:p>
        </p:txBody>
      </p:sp>
      <p:sp>
        <p:nvSpPr>
          <p:cNvPr id="6" name="2 Título"/>
          <p:cNvSpPr>
            <a:spLocks noGrp="1"/>
          </p:cNvSpPr>
          <p:nvPr>
            <p:ph type="title"/>
          </p:nvPr>
        </p:nvSpPr>
        <p:spPr>
          <a:xfrm>
            <a:off x="755576" y="4725144"/>
            <a:ext cx="7543800" cy="1634480"/>
          </a:xfrm>
        </p:spPr>
        <p:txBody>
          <a:bodyPr/>
          <a:lstStyle/>
          <a:p>
            <a:pPr algn="just"/>
            <a:r>
              <a:rPr lang="es-PE" dirty="0" smtClean="0">
                <a:effectLst/>
              </a:rPr>
              <a:t/>
            </a:r>
            <a:br>
              <a:rPr lang="es-PE" dirty="0" smtClean="0">
                <a:effectLst/>
              </a:rPr>
            </a:br>
            <a:r>
              <a:rPr lang="es-PE" dirty="0">
                <a:effectLst/>
              </a:rPr>
              <a:t/>
            </a:r>
            <a:br>
              <a:rPr lang="es-PE" dirty="0">
                <a:effectLst/>
              </a:rPr>
            </a:br>
            <a:r>
              <a:rPr lang="es-PE" dirty="0" smtClean="0">
                <a:effectLst/>
              </a:rPr>
              <a:t>Referencia de un DIARIO/ PERIÓDICO digital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94560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115616" y="685801"/>
            <a:ext cx="7113984" cy="365759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es-PE" dirty="0" smtClean="0">
              <a:effectLst/>
            </a:endParaRPr>
          </a:p>
          <a:p>
            <a:r>
              <a:rPr lang="es-PE" dirty="0" smtClean="0">
                <a:effectLst/>
              </a:rPr>
              <a:t>Perú </a:t>
            </a:r>
            <a:r>
              <a:rPr lang="es-PE" dirty="0">
                <a:effectLst/>
              </a:rPr>
              <a:t>21. (2013, abril 4). Los padres no denuncian maltratos en el colegio. </a:t>
            </a:r>
            <a:r>
              <a:rPr lang="es-PE" i="1" dirty="0">
                <a:effectLst/>
              </a:rPr>
              <a:t>Perú 21</a:t>
            </a:r>
            <a:r>
              <a:rPr lang="es-PE" dirty="0">
                <a:effectLst/>
              </a:rPr>
              <a:t>.  </a:t>
            </a:r>
            <a:r>
              <a:rPr lang="es-PE" dirty="0" smtClean="0">
                <a:effectLst/>
              </a:rPr>
              <a:t>P.8</a:t>
            </a:r>
          </a:p>
          <a:p>
            <a:pPr marL="18288" indent="0">
              <a:buNone/>
            </a:pPr>
            <a:endParaRPr lang="es-PE" dirty="0">
              <a:effectLst/>
            </a:endParaRPr>
          </a:p>
          <a:p>
            <a:pPr marL="18288" indent="0">
              <a:buNone/>
            </a:pPr>
            <a:endParaRPr lang="es-PE" dirty="0">
              <a:effectLst/>
            </a:endParaRPr>
          </a:p>
          <a:p>
            <a:r>
              <a:rPr lang="es-PE" dirty="0">
                <a:effectLst/>
              </a:rPr>
              <a:t>Citas: si fuera impresa</a:t>
            </a:r>
          </a:p>
          <a:p>
            <a:pPr marL="18288" indent="0">
              <a:buNone/>
            </a:pPr>
            <a:endParaRPr lang="es-PE" dirty="0" smtClean="0">
              <a:effectLst/>
            </a:endParaRPr>
          </a:p>
          <a:p>
            <a:pPr marL="18288" indent="0" algn="just">
              <a:buNone/>
            </a:pPr>
            <a:r>
              <a:rPr lang="es-PE" dirty="0" smtClean="0">
                <a:effectLst/>
              </a:rPr>
              <a:t>“</a:t>
            </a:r>
            <a:r>
              <a:rPr lang="es-PE" dirty="0">
                <a:effectLst/>
              </a:rPr>
              <a:t>Esto demuestra un gran desconocimiento de los progenitores sobre la manera en que se debe proceder para acusar a un profesor que haya maltratado a un niño.” (Perú 21, 2013:8)</a:t>
            </a:r>
          </a:p>
          <a:p>
            <a:endParaRPr lang="es-PE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1504528"/>
          </a:xfrm>
        </p:spPr>
        <p:txBody>
          <a:bodyPr/>
          <a:lstStyle/>
          <a:p>
            <a:r>
              <a:rPr lang="es-PE" dirty="0" smtClean="0"/>
              <a:t>Referencia de un DIARIO /PERIÓDICO IMPRESO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85118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27584" y="685801"/>
            <a:ext cx="7402016" cy="365759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s-PE" dirty="0">
                <a:effectLst/>
              </a:rPr>
              <a:t>Sullivan, K. y otros. (2005). </a:t>
            </a:r>
            <a:r>
              <a:rPr lang="es-PE" i="1" dirty="0">
                <a:effectLst/>
              </a:rPr>
              <a:t>El </a:t>
            </a:r>
            <a:r>
              <a:rPr lang="es-PE" i="1" dirty="0" err="1">
                <a:effectLst/>
              </a:rPr>
              <a:t>bullying</a:t>
            </a:r>
            <a:r>
              <a:rPr lang="es-PE" i="1" dirty="0">
                <a:effectLst/>
              </a:rPr>
              <a:t> en la enseñanza secundaria</a:t>
            </a:r>
            <a:r>
              <a:rPr lang="es-PE" dirty="0">
                <a:effectLst/>
              </a:rPr>
              <a:t>. Recuperado Abril, 11 2013 de </a:t>
            </a:r>
            <a:r>
              <a:rPr lang="es-PE" u="sng" dirty="0">
                <a:effectLst/>
                <a:hlinkClick r:id="rId2"/>
              </a:rPr>
              <a:t>http://books.google.com.pe/books?id=NHSCoaF8kqwC&amp;pg=PA3&amp;dq=causas+del+bullying&amp;hl=es&amp;sa=X&amp;ei=tMRmUdRUs6PgA8KQgNgH&amp;ved=0CCwQ6AEwAA#v=onepage&amp;q=causas%20del%20bullying&amp;f=false</a:t>
            </a:r>
            <a:endParaRPr lang="es-PE" dirty="0">
              <a:effectLst/>
            </a:endParaRPr>
          </a:p>
          <a:p>
            <a:endParaRPr lang="es-PE" dirty="0" smtClean="0">
              <a:effectLst/>
            </a:endParaRPr>
          </a:p>
          <a:p>
            <a:r>
              <a:rPr lang="es-PE" dirty="0" smtClean="0">
                <a:effectLst/>
              </a:rPr>
              <a:t>Cita</a:t>
            </a:r>
            <a:r>
              <a:rPr lang="es-PE" dirty="0">
                <a:effectLst/>
              </a:rPr>
              <a:t>:</a:t>
            </a:r>
          </a:p>
          <a:p>
            <a:pPr marL="18288" indent="0">
              <a:buNone/>
            </a:pPr>
            <a:r>
              <a:rPr lang="es-PE" dirty="0">
                <a:effectLst/>
              </a:rPr>
              <a:t>“Con frecuencia, se tiende a pensar que la intimidación es una relación uno a uno, pero en realidad, existen tres roles principales: acosador, víctima y espectadores.” (Sullivan,2005:16)</a:t>
            </a:r>
          </a:p>
          <a:p>
            <a:endParaRPr lang="es-PE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95536" y="4581128"/>
            <a:ext cx="8280920" cy="1872208"/>
          </a:xfrm>
        </p:spPr>
        <p:txBody>
          <a:bodyPr/>
          <a:lstStyle/>
          <a:p>
            <a:r>
              <a:rPr lang="es-PE" dirty="0">
                <a:effectLst/>
              </a:rPr>
              <a:t/>
            </a:r>
            <a:br>
              <a:rPr lang="es-PE" dirty="0">
                <a:effectLst/>
              </a:rPr>
            </a:br>
            <a:r>
              <a:rPr lang="es-PE" dirty="0" smtClean="0">
                <a:effectLst/>
              </a:rPr>
              <a:t>Referencia </a:t>
            </a:r>
            <a:r>
              <a:rPr lang="es-PE" dirty="0">
                <a:effectLst/>
              </a:rPr>
              <a:t>de un </a:t>
            </a:r>
            <a:r>
              <a:rPr lang="es-PE" dirty="0" smtClean="0">
                <a:effectLst/>
              </a:rPr>
              <a:t>LIBRO </a:t>
            </a:r>
            <a:r>
              <a:rPr lang="es-PE" dirty="0">
                <a:effectLst/>
              </a:rPr>
              <a:t>digital /</a:t>
            </a:r>
            <a:r>
              <a:rPr lang="es-PE" dirty="0" smtClean="0">
                <a:effectLst/>
              </a:rPr>
              <a:t>electrónico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15245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259632" y="476673"/>
            <a:ext cx="6969968" cy="386672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s-PE" dirty="0">
                <a:effectLst/>
              </a:rPr>
              <a:t>Autor. (Año, Mes, Día). Título del Mensaje. [Mensaje en Blog]. Recuperado de </a:t>
            </a:r>
            <a:r>
              <a:rPr lang="es-PE" u="sng" dirty="0">
                <a:effectLst/>
                <a:hlinkClick r:id="rId2"/>
              </a:rPr>
              <a:t>http://</a:t>
            </a:r>
            <a:r>
              <a:rPr lang="es-PE" u="sng" dirty="0" smtClean="0">
                <a:effectLst/>
                <a:hlinkClick r:id="rId2"/>
              </a:rPr>
              <a:t>www.xxxx.xxxx</a:t>
            </a:r>
            <a:endParaRPr lang="es-PE" u="sng" dirty="0" smtClean="0">
              <a:effectLst/>
            </a:endParaRPr>
          </a:p>
          <a:p>
            <a:pPr marL="18288" indent="0">
              <a:buNone/>
            </a:pPr>
            <a:endParaRPr lang="es-PE" dirty="0">
              <a:effectLst/>
            </a:endParaRPr>
          </a:p>
          <a:p>
            <a:r>
              <a:rPr lang="es-PE" dirty="0">
                <a:effectLst/>
              </a:rPr>
              <a:t>Hijos y padres (2012, febrero,25) Causas y Consecuencias del </a:t>
            </a:r>
            <a:r>
              <a:rPr lang="es-PE" dirty="0" err="1">
                <a:effectLst/>
              </a:rPr>
              <a:t>Bullying</a:t>
            </a:r>
            <a:r>
              <a:rPr lang="es-PE" dirty="0">
                <a:effectLst/>
              </a:rPr>
              <a:t> . [Mensaje en Blog]. Recuperado de </a:t>
            </a:r>
            <a:r>
              <a:rPr lang="es-PE" u="sng" dirty="0">
                <a:effectLst/>
                <a:hlinkClick r:id="rId3"/>
              </a:rPr>
              <a:t>http://hijosypadres.wordpress.com/2012/02/25/causas-y-consecuencias-del-bullying/#more-898</a:t>
            </a:r>
            <a:endParaRPr lang="es-PE" dirty="0">
              <a:effectLst/>
            </a:endParaRPr>
          </a:p>
          <a:p>
            <a:endParaRPr lang="es-PE" dirty="0" smtClean="0">
              <a:effectLst/>
            </a:endParaRPr>
          </a:p>
          <a:p>
            <a:endParaRPr lang="es-PE" dirty="0">
              <a:effectLst/>
            </a:endParaRPr>
          </a:p>
          <a:p>
            <a:r>
              <a:rPr lang="es-PE" dirty="0" smtClean="0">
                <a:effectLst/>
              </a:rPr>
              <a:t>Cita</a:t>
            </a:r>
            <a:endParaRPr lang="es-PE" dirty="0">
              <a:effectLst/>
            </a:endParaRPr>
          </a:p>
          <a:p>
            <a:pPr marL="18288" indent="0" algn="just">
              <a:buNone/>
            </a:pPr>
            <a:r>
              <a:rPr lang="es-PE" dirty="0">
                <a:effectLst/>
              </a:rPr>
              <a:t>“Para los niños </a:t>
            </a:r>
            <a:r>
              <a:rPr lang="es-PE" dirty="0" err="1">
                <a:effectLst/>
              </a:rPr>
              <a:t>bullys</a:t>
            </a:r>
            <a:r>
              <a:rPr lang="es-PE" dirty="0">
                <a:effectLst/>
              </a:rPr>
              <a:t>,  la convivencia con los demás niños es muy difícil y esta situación  les hace actuar de forma autoritaria y violenta, llegando en muchos casos a convertirse en  delincuentes o criminales.” (hijos y padres, 2012, febrero, 25)</a:t>
            </a:r>
          </a:p>
          <a:p>
            <a:endParaRPr lang="es-PE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23528" y="4876800"/>
            <a:ext cx="7997512" cy="914400"/>
          </a:xfrm>
        </p:spPr>
        <p:txBody>
          <a:bodyPr/>
          <a:lstStyle/>
          <a:p>
            <a:r>
              <a:rPr lang="es-PE" b="1" dirty="0">
                <a:effectLst/>
              </a:rPr>
              <a:t>Mensaje en un Blog (Post</a:t>
            </a:r>
            <a:r>
              <a:rPr lang="es-PE" b="1" dirty="0" smtClean="0">
                <a:effectLst/>
              </a:rPr>
              <a:t>)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09933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331640" y="685801"/>
            <a:ext cx="6897960" cy="365759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18288" indent="0">
              <a:buNone/>
            </a:pPr>
            <a:r>
              <a:rPr lang="es-PE" dirty="0">
                <a:effectLst/>
              </a:rPr>
              <a:t/>
            </a:r>
            <a:br>
              <a:rPr lang="es-PE" dirty="0">
                <a:effectLst/>
              </a:rPr>
            </a:br>
            <a:r>
              <a:rPr lang="es-PE" dirty="0" err="1">
                <a:effectLst/>
              </a:rPr>
              <a:t>Biblioinstruccion</a:t>
            </a:r>
            <a:r>
              <a:rPr lang="es-PE" dirty="0">
                <a:effectLst/>
              </a:rPr>
              <a:t>. (2008, Junio 13). Catálogo en Línea. [Archivo de Video]. Recuperado de http://www.youtube.com/watch?v=d0gzLNU4LM0 </a:t>
            </a:r>
          </a:p>
          <a:p>
            <a:pPr marL="18288" indent="0">
              <a:buNone/>
            </a:pPr>
            <a:r>
              <a:rPr lang="es-PE" dirty="0">
                <a:effectLst/>
              </a:rPr>
              <a:t> </a:t>
            </a:r>
          </a:p>
          <a:p>
            <a:pPr marL="18288" indent="0">
              <a:buNone/>
            </a:pPr>
            <a:r>
              <a:rPr lang="es-PE" b="1" dirty="0">
                <a:effectLst/>
                <a:hlinkClick r:id="rId2"/>
              </a:rPr>
              <a:t>lizzyfriends14</a:t>
            </a:r>
            <a:r>
              <a:rPr lang="es-PE" dirty="0">
                <a:effectLst/>
              </a:rPr>
              <a:t> (2012, abril 2)</a:t>
            </a:r>
            <a:r>
              <a:rPr lang="es-PE" b="1" dirty="0">
                <a:effectLst/>
              </a:rPr>
              <a:t> El </a:t>
            </a:r>
            <a:r>
              <a:rPr lang="es-PE" b="1" dirty="0" err="1">
                <a:effectLst/>
              </a:rPr>
              <a:t>bullying</a:t>
            </a:r>
            <a:r>
              <a:rPr lang="es-PE" b="1" dirty="0">
                <a:effectLst/>
              </a:rPr>
              <a:t> como un patrón entre niños transmitido por sus padres. </a:t>
            </a:r>
            <a:r>
              <a:rPr lang="es-PE" dirty="0">
                <a:effectLst/>
              </a:rPr>
              <a:t>[Archivo de Video]. Recuperado de </a:t>
            </a:r>
            <a:r>
              <a:rPr lang="es-PE" u="sng" dirty="0">
                <a:effectLst/>
                <a:hlinkClick r:id="rId3"/>
              </a:rPr>
              <a:t>http://www.youtube.com/watch?v=LL5NTz5Mmnk</a:t>
            </a:r>
            <a:endParaRPr lang="es-PE" dirty="0">
              <a:effectLst/>
            </a:endParaRPr>
          </a:p>
          <a:p>
            <a:endParaRPr lang="es-PE" dirty="0" smtClean="0">
              <a:effectLst/>
            </a:endParaRPr>
          </a:p>
          <a:p>
            <a:r>
              <a:rPr lang="es-PE" dirty="0" smtClean="0">
                <a:effectLst/>
              </a:rPr>
              <a:t>cita</a:t>
            </a:r>
            <a:r>
              <a:rPr lang="es-PE" dirty="0">
                <a:effectLst/>
              </a:rPr>
              <a:t>:</a:t>
            </a:r>
          </a:p>
          <a:p>
            <a:pPr marL="18288" indent="0">
              <a:buNone/>
            </a:pPr>
            <a:r>
              <a:rPr lang="es-PE" dirty="0">
                <a:effectLst/>
              </a:rPr>
              <a:t>“mi mamama me pega”(Lizzyfriends14, 2012, abril 2)</a:t>
            </a:r>
          </a:p>
          <a:p>
            <a:endParaRPr lang="es-PE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b="1" dirty="0">
                <a:effectLst/>
              </a:rPr>
              <a:t>Video de </a:t>
            </a:r>
            <a:r>
              <a:rPr lang="es-PE" b="1" dirty="0" smtClean="0">
                <a:effectLst/>
              </a:rPr>
              <a:t>YouTube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45566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51520" y="260648"/>
            <a:ext cx="7978080" cy="460851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18288" indent="0">
              <a:buNone/>
            </a:pPr>
            <a:r>
              <a:rPr lang="es-PE" b="1" dirty="0" smtClean="0">
                <a:effectLst>
                  <a:outerShdw sx="1000" sy="1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  UN AUTOR</a:t>
            </a:r>
          </a:p>
          <a:p>
            <a:pPr marL="18288" indent="0">
              <a:buNone/>
            </a:pPr>
            <a:endParaRPr lang="es-PE" dirty="0" smtClean="0">
              <a:effectLst>
                <a:outerShdw sx="1000" sy="1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" indent="0">
              <a:buNone/>
            </a:pPr>
            <a:r>
              <a:rPr lang="es-PE" dirty="0" smtClean="0">
                <a:effectLst>
                  <a:outerShdw sx="1000" sy="1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Autor</a:t>
            </a:r>
            <a:r>
              <a:rPr lang="es-PE" dirty="0">
                <a:effectLst>
                  <a:outerShdw sx="1000" sy="1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 (Año). Título en cursiva.  (Edición de tenerla).  Lugar de publicación: Editorial. </a:t>
            </a:r>
            <a:endParaRPr lang="es-PE" dirty="0" smtClean="0">
              <a:effectLst>
                <a:outerShdw sx="1000" sy="1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" indent="0">
              <a:buNone/>
            </a:pPr>
            <a:endParaRPr lang="es-PE" dirty="0">
              <a:effectLst>
                <a:outerShdw sx="1000" sy="1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PE" dirty="0">
                <a:effectLst>
                  <a:outerShdw sx="1000" sy="1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Ejemplo	</a:t>
            </a:r>
            <a:endParaRPr lang="es-PE" dirty="0" smtClean="0">
              <a:effectLst>
                <a:outerShdw sx="1000" sy="1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" indent="0">
              <a:buNone/>
            </a:pPr>
            <a:r>
              <a:rPr lang="es-PE" dirty="0" err="1" smtClean="0">
                <a:effectLst>
                  <a:outerShdw sx="1000" sy="1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Poch</a:t>
            </a:r>
            <a:r>
              <a:rPr lang="es-PE" dirty="0">
                <a:effectLst>
                  <a:outerShdw sx="1000" sy="1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J. (1992</a:t>
            </a:r>
            <a:r>
              <a:rPr lang="es-PE" i="1" dirty="0">
                <a:effectLst>
                  <a:outerShdw sx="1000" sy="1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).  La consulta en psicología 	</a:t>
            </a:r>
            <a:r>
              <a:rPr lang="es-PE" i="1" dirty="0" smtClean="0">
                <a:effectLst>
                  <a:outerShdw sx="1000" sy="1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clínica:  </a:t>
            </a:r>
            <a:r>
              <a:rPr lang="es-PE" i="1" dirty="0">
                <a:effectLst>
                  <a:outerShdw sx="1000" sy="1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Diagnóstico y comprensión dinámica.  </a:t>
            </a:r>
            <a:r>
              <a:rPr lang="es-PE" dirty="0">
                <a:effectLst>
                  <a:outerShdw sx="1000" sy="1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(2a. ed.). Barcelona: Paidós</a:t>
            </a:r>
            <a:r>
              <a:rPr lang="es-PE" dirty="0" smtClean="0">
                <a:effectLst>
                  <a:outerShdw sx="1000" sy="1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8288" indent="0">
              <a:buNone/>
            </a:pPr>
            <a:endParaRPr lang="es-PE" dirty="0">
              <a:effectLst>
                <a:outerShdw sx="1000" sy="1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" indent="0">
              <a:buNone/>
            </a:pPr>
            <a:r>
              <a:rPr lang="es-PE" b="1" dirty="0" smtClean="0">
                <a:effectLst>
                  <a:outerShdw sx="1000" sy="1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 2 AUTORES O MÁS</a:t>
            </a:r>
            <a:endParaRPr lang="es-PE" b="1" dirty="0">
              <a:effectLst>
                <a:outerShdw sx="1000" sy="1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effectLst/>
              </a:rPr>
              <a:t>Speight, M.R., Hunter, M.D., y Watt, A.D. (2008). </a:t>
            </a:r>
            <a:r>
              <a:rPr lang="en-US" i="1" dirty="0">
                <a:effectLst/>
              </a:rPr>
              <a:t>Ecology of insects: Concepts and applications</a:t>
            </a:r>
            <a:r>
              <a:rPr lang="en-US" dirty="0">
                <a:effectLst/>
              </a:rPr>
              <a:t>. Oxford: Wiley- Blackwell.</a:t>
            </a:r>
            <a:endParaRPr lang="es-PE" dirty="0" smtClean="0"/>
          </a:p>
          <a:p>
            <a:endParaRPr lang="es-PE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LIBRO impreso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54562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83568" y="685801"/>
            <a:ext cx="7546032" cy="365759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s-PE" dirty="0">
                <a:effectLst/>
              </a:rPr>
              <a:t>Apellido, Inicial del autor o editor. (Año de publicación). Título de la página en letra cursiva.  Recuperado, fecha, dirección de donde se extrajo el documento (URL</a:t>
            </a:r>
            <a:r>
              <a:rPr lang="es-PE" dirty="0" smtClean="0">
                <a:effectLst/>
              </a:rPr>
              <a:t>)</a:t>
            </a:r>
          </a:p>
          <a:p>
            <a:pPr marL="18288" indent="0">
              <a:buNone/>
            </a:pPr>
            <a:endParaRPr lang="es-PE" dirty="0" smtClean="0">
              <a:effectLst/>
            </a:endParaRPr>
          </a:p>
          <a:p>
            <a:pPr marL="18288" indent="0">
              <a:buNone/>
            </a:pPr>
            <a:r>
              <a:rPr lang="es-PE" dirty="0" smtClean="0">
                <a:effectLst/>
              </a:rPr>
              <a:t>EJEMPLO:</a:t>
            </a:r>
          </a:p>
          <a:p>
            <a:r>
              <a:rPr lang="en-US" dirty="0">
                <a:effectLst/>
              </a:rPr>
              <a:t>American Psychological Association. (2003). </a:t>
            </a:r>
            <a:r>
              <a:rPr lang="en-US" i="1" dirty="0">
                <a:effectLst/>
              </a:rPr>
              <a:t>APA style: Electronic references</a:t>
            </a:r>
            <a:r>
              <a:rPr lang="en-US" dirty="0">
                <a:effectLst/>
              </a:rPr>
              <a:t>. </a:t>
            </a:r>
            <a:r>
              <a:rPr lang="es-PE" dirty="0">
                <a:effectLst/>
              </a:rPr>
              <a:t>Recuperado 21 de febrero, 2008, de </a:t>
            </a:r>
            <a:r>
              <a:rPr lang="es-PE" u="sng" dirty="0">
                <a:effectLst/>
                <a:hlinkClick r:id="rId2"/>
              </a:rPr>
              <a:t>http://www.apastyle.org/elecref.html</a:t>
            </a:r>
            <a:endParaRPr lang="es-PE" dirty="0">
              <a:effectLst/>
            </a:endParaRPr>
          </a:p>
          <a:p>
            <a:endParaRPr lang="es-PE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b="1" dirty="0">
                <a:effectLst/>
              </a:rPr>
              <a:t>PÁGINA </a:t>
            </a:r>
            <a:r>
              <a:rPr lang="es-PE" b="1" dirty="0" smtClean="0">
                <a:effectLst/>
              </a:rPr>
              <a:t>WEB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78739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40</TotalTime>
  <Words>369</Words>
  <Application>Microsoft Office PowerPoint</Application>
  <PresentationFormat>Presentación en pantalla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Elemental</vt:lpstr>
      <vt:lpstr>Citas y referencias según la APA</vt:lpstr>
      <vt:lpstr>  Referencia de un DIARIO/ PERIÓDICO digital</vt:lpstr>
      <vt:lpstr>Referencia de un DIARIO /PERIÓDICO IMPRESO</vt:lpstr>
      <vt:lpstr> Referencia de un LIBRO digital /electrónico</vt:lpstr>
      <vt:lpstr>Mensaje en un Blog (Post)</vt:lpstr>
      <vt:lpstr>Video de YouTube</vt:lpstr>
      <vt:lpstr>LIBRO impreso</vt:lpstr>
      <vt:lpstr>PÁGINA WEB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Citas y referencias según la APA</dc:title>
  <dc:creator>Wagner Del Castillo</dc:creator>
  <cp:lastModifiedBy>Wagner Del Castillo</cp:lastModifiedBy>
  <cp:revision>2</cp:revision>
  <dcterms:created xsi:type="dcterms:W3CDTF">2014-03-20T18:46:36Z</dcterms:created>
  <dcterms:modified xsi:type="dcterms:W3CDTF">2014-03-20T19:26:46Z</dcterms:modified>
</cp:coreProperties>
</file>