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notesMasterIdLst>
    <p:notesMasterId r:id="rId16"/>
  </p:notesMasterIdLst>
  <p:sldIdLst>
    <p:sldId id="257" r:id="rId2"/>
    <p:sldId id="262" r:id="rId3"/>
    <p:sldId id="258" r:id="rId4"/>
    <p:sldId id="256" r:id="rId5"/>
    <p:sldId id="266" r:id="rId6"/>
    <p:sldId id="259" r:id="rId7"/>
    <p:sldId id="261" r:id="rId8"/>
    <p:sldId id="267" r:id="rId9"/>
    <p:sldId id="269" r:id="rId10"/>
    <p:sldId id="268" r:id="rId11"/>
    <p:sldId id="263" r:id="rId12"/>
    <p:sldId id="260" r:id="rId13"/>
    <p:sldId id="265" r:id="rId14"/>
    <p:sldId id="264" r:id="rId1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752C4-E65F-4251-9847-3B9931CF5744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9883D-2226-45AA-8EC8-C31393AD06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6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9883D-2226-45AA-8EC8-C31393AD064A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3727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9883D-2226-45AA-8EC8-C31393AD064A}" type="slidenum">
              <a:rPr lang="es-PE" smtClean="0"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923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361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876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8032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7048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665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4665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2167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977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892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841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05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416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484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645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298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2585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1B886-2222-4994-A943-21795E06567C}" type="datetimeFigureOut">
              <a:rPr lang="es-PE" smtClean="0"/>
              <a:t>29/10/2015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F26F84-8431-458D-ABCC-09713D5E35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083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  <p:sldLayoutId id="21474840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5"/>
          <a:stretch/>
        </p:blipFill>
        <p:spPr bwMode="auto">
          <a:xfrm>
            <a:off x="1468760" y="73766"/>
            <a:ext cx="6807494" cy="6341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691680" y="332656"/>
            <a:ext cx="1750800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E" dirty="0" smtClean="0"/>
              <a:t>ADRIÁN Y YO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1009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1743" y="116632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es-PE" b="1" dirty="0"/>
              <a:t>ADRIÁN Y </a:t>
            </a:r>
            <a:r>
              <a:rPr lang="es-PE" b="1" dirty="0" smtClean="0"/>
              <a:t>YO</a:t>
            </a:r>
            <a:endParaRPr lang="es-PE" sz="24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263670" y="772672"/>
            <a:ext cx="7848872" cy="4744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PE" sz="2400" dirty="0"/>
              <a:t>Con Adrián vivimos en el centro. Me hace reír mucho. Está convencidísimo de que es un asesino en serie. Soy un roba almas, dice mientras nada inquieto de un lado a otro en la pecera que le compré. Últimamente está muy callado. Intenté hacerle cariño, pero inmediatamente comenzó a dar saltitos acrobáticos queriendo morderme algún dedo. Se cree piraña. Un domingo lo vi devastado, así que disolví 1/4 de </a:t>
            </a:r>
            <a:r>
              <a:rPr lang="es-PE" sz="2400" dirty="0" err="1"/>
              <a:t>fluoxetina</a:t>
            </a:r>
            <a:r>
              <a:rPr lang="es-PE" sz="2400" dirty="0"/>
              <a:t> en su agua y me tomé otra pastilla yo. Estuvimos toda la tarde mirando fijo por la ventana, tarareando canciones en inglés. Es que a veces nos sentimos muy solos.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15616" y="5949279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Paloma Amaya, 25 años 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/>
              <a:t>La Reina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491880" y="5949280"/>
            <a:ext cx="5940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Fuente: Santiago en 100  (2015). Ref. 10/15.Disponible en: http://www.santiagoen100palabras.cl/2015/#va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581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lang="es-PE" b="1" dirty="0" smtClean="0"/>
              <a:t>Preguntas para reflexionar:</a:t>
            </a:r>
            <a:endParaRPr lang="es-PE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03648" y="1556792"/>
            <a:ext cx="7488831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b="1" dirty="0" smtClean="0"/>
              <a:t>¿Qué </a:t>
            </a:r>
            <a:r>
              <a:rPr lang="es-PE" sz="2400" b="1" dirty="0" smtClean="0"/>
              <a:t>pasaría si </a:t>
            </a:r>
            <a:r>
              <a:rPr lang="es-PE" sz="2400" b="1" dirty="0" smtClean="0"/>
              <a:t>el cuento </a:t>
            </a:r>
            <a:r>
              <a:rPr lang="es-PE" sz="2400" b="1" dirty="0" smtClean="0"/>
              <a:t>estuviera narrado </a:t>
            </a:r>
            <a:r>
              <a:rPr lang="es-PE" sz="2400" b="1" dirty="0" smtClean="0"/>
              <a:t>desde otra perspectiva?</a:t>
            </a:r>
          </a:p>
          <a:p>
            <a:pPr marL="0" indent="0">
              <a:buNone/>
            </a:pPr>
            <a:r>
              <a:rPr lang="es-PE" sz="2400" dirty="0" smtClean="0"/>
              <a:t>A) </a:t>
            </a:r>
            <a:r>
              <a:rPr lang="es-PE" sz="2400" dirty="0" smtClean="0"/>
              <a:t>Narrador </a:t>
            </a:r>
            <a:r>
              <a:rPr lang="es-PE" sz="2400" dirty="0" smtClean="0"/>
              <a:t>protagonista</a:t>
            </a:r>
          </a:p>
          <a:p>
            <a:pPr marL="0" indent="0">
              <a:buNone/>
            </a:pPr>
            <a:r>
              <a:rPr lang="es-PE" sz="2400" dirty="0" smtClean="0"/>
              <a:t>B) Narrador omnisciente</a:t>
            </a:r>
          </a:p>
          <a:p>
            <a:pPr marL="0" indent="0">
              <a:buNone/>
            </a:pPr>
            <a:r>
              <a:rPr lang="es-PE" sz="2400" dirty="0" smtClean="0"/>
              <a:t>C) </a:t>
            </a:r>
            <a:r>
              <a:rPr lang="es-PE" sz="2400" dirty="0" smtClean="0"/>
              <a:t>Multiplicidad </a:t>
            </a:r>
            <a:r>
              <a:rPr lang="es-PE" sz="2400" dirty="0" smtClean="0"/>
              <a:t>de perspectivas: 2 narradores </a:t>
            </a:r>
          </a:p>
          <a:p>
            <a:pPr marL="0" indent="0">
              <a:buNone/>
            </a:pPr>
            <a:endParaRPr lang="es-PE" sz="2400" dirty="0" smtClean="0"/>
          </a:p>
          <a:p>
            <a:pPr marL="0" indent="0">
              <a:buNone/>
            </a:pPr>
            <a:r>
              <a:rPr lang="es-PE" sz="2400" b="1" dirty="0" smtClean="0"/>
              <a:t>¿Cuál sería el efecto que provoca en el lector?</a:t>
            </a:r>
          </a:p>
          <a:p>
            <a:pPr marL="0" indent="0">
              <a:buNone/>
            </a:pPr>
            <a:endParaRPr lang="es-PE" sz="2400" dirty="0" smtClean="0"/>
          </a:p>
          <a:p>
            <a:pPr marL="0" indent="0">
              <a:buNone/>
            </a:pPr>
            <a:r>
              <a:rPr lang="es-PE" sz="2400" b="1" dirty="0" smtClean="0"/>
              <a:t>¿</a:t>
            </a:r>
            <a:r>
              <a:rPr lang="es-PE" sz="2400" b="1" dirty="0" smtClean="0"/>
              <a:t>Qué provoca el perspectivismo narrativo en el lector?</a:t>
            </a:r>
            <a:endParaRPr lang="es-PE" sz="2400" b="1" dirty="0"/>
          </a:p>
          <a:p>
            <a:pPr marL="0" indent="0">
              <a:buNone/>
            </a:pPr>
            <a:endParaRPr lang="es-PE" sz="2400" dirty="0" smtClean="0"/>
          </a:p>
          <a:p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7977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310870" y="101965"/>
            <a:ext cx="2016224" cy="66436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PE" b="1" dirty="0" smtClean="0"/>
              <a:t>TIEMPO</a:t>
            </a:r>
            <a:r>
              <a:rPr lang="es-PE" dirty="0" smtClean="0"/>
              <a:t> </a:t>
            </a:r>
            <a:endParaRPr lang="es-PE" dirty="0"/>
          </a:p>
        </p:txBody>
      </p:sp>
      <p:sp>
        <p:nvSpPr>
          <p:cNvPr id="4" name="3 Rectángulo"/>
          <p:cNvSpPr/>
          <p:nvPr/>
        </p:nvSpPr>
        <p:spPr>
          <a:xfrm>
            <a:off x="683568" y="884619"/>
            <a:ext cx="3700738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PE" b="1" dirty="0" smtClean="0">
                <a:solidFill>
                  <a:srgbClr val="FFFF00"/>
                </a:solidFill>
              </a:rPr>
              <a:t>LA CONSIGNACIÓN DEL TIEMPO: </a:t>
            </a:r>
          </a:p>
          <a:p>
            <a:pPr algn="just"/>
            <a:r>
              <a:rPr lang="es-PE" dirty="0" smtClean="0"/>
              <a:t>marca peculiar en que el narrador deja establecido el paso del tiempo en el relato.</a:t>
            </a:r>
            <a:endParaRPr lang="es-PE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609926"/>
              </p:ext>
            </p:extLst>
          </p:nvPr>
        </p:nvGraphicFramePr>
        <p:xfrm>
          <a:off x="1043608" y="2708920"/>
          <a:ext cx="4032448" cy="38164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32448"/>
              </a:tblGrid>
              <a:tr h="2935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</a:rPr>
                        <a:t>CONSIGNACIÓN PRECISA</a:t>
                      </a:r>
                      <a:endParaRPr lang="es-PE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880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Consiste en establecer el transcurso del tiempo en términos de años, días de la semana, horas – reloj, etc. (“a las tres de la tarde”, “el jueves”,  </a:t>
                      </a:r>
                      <a:r>
                        <a:rPr lang="es-PE" sz="1400" dirty="0" smtClean="0">
                          <a:effectLst/>
                        </a:rPr>
                        <a:t>3 de </a:t>
                      </a:r>
                      <a:r>
                        <a:rPr lang="es-PE" sz="1400" dirty="0">
                          <a:effectLst/>
                        </a:rPr>
                        <a:t>abril. </a:t>
                      </a:r>
                      <a:endParaRPr lang="es-PE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</a:rPr>
                        <a:t>CONSIGNACIÓN IMPRECISA</a:t>
                      </a:r>
                      <a:endParaRPr lang="es-PE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1174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Consiste en establecer el transcurso del tiempo de modo que no se puede reconstruir de manera precisa el tiempo transcurrido entre un hecho y el siguiente” días más tarde”, “luego”, etc.</a:t>
                      </a:r>
                      <a:endParaRPr lang="es-PE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</a:rPr>
                        <a:t>CONSIGNACIÓN SUBJETIVA</a:t>
                      </a:r>
                      <a:endParaRPr lang="es-PE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880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Consiste en un transcurso temporal condicionado por la percepción de un personaje o del narrador (“el almuerzo duró días”.</a:t>
                      </a:r>
                      <a:endParaRPr lang="es-PE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640079" y="3102124"/>
            <a:ext cx="3212940" cy="17543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PE" dirty="0">
                <a:solidFill>
                  <a:srgbClr val="FF0000"/>
                </a:solidFill>
              </a:rPr>
              <a:t>C</a:t>
            </a:r>
            <a:r>
              <a:rPr lang="es-PE" dirty="0" smtClean="0">
                <a:solidFill>
                  <a:srgbClr val="FF0000"/>
                </a:solidFill>
              </a:rPr>
              <a:t>uando el relato salta hacia el pasado para contar o evocar una acción anterior al momento presente de la historia narrativa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08069" y="2208891"/>
            <a:ext cx="2476960" cy="58477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_tradnl" sz="3200" b="1" i="1" dirty="0"/>
              <a:t>Flash-Back</a:t>
            </a:r>
            <a:r>
              <a:rPr lang="es-ES_tradnl" sz="3200" dirty="0"/>
              <a:t> </a:t>
            </a:r>
            <a:endParaRPr lang="es-PE" sz="3200" dirty="0"/>
          </a:p>
        </p:txBody>
      </p:sp>
      <p:sp>
        <p:nvSpPr>
          <p:cNvPr id="8" name="6 Rectángulo"/>
          <p:cNvSpPr/>
          <p:nvPr/>
        </p:nvSpPr>
        <p:spPr>
          <a:xfrm>
            <a:off x="6250924" y="1330895"/>
            <a:ext cx="1991251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_tradnl" sz="3200" b="1" dirty="0" smtClean="0"/>
              <a:t>Técnica</a:t>
            </a:r>
            <a:r>
              <a:rPr lang="es-ES_tradnl" sz="3200" b="1" i="1" dirty="0" smtClean="0"/>
              <a:t> </a:t>
            </a:r>
            <a:r>
              <a:rPr lang="es-ES_tradnl" sz="3200" dirty="0" smtClean="0"/>
              <a:t> </a:t>
            </a:r>
            <a:endParaRPr lang="es-PE" sz="3200" dirty="0"/>
          </a:p>
        </p:txBody>
      </p:sp>
      <p:sp>
        <p:nvSpPr>
          <p:cNvPr id="9" name="Flecha izquierda y arriba 8"/>
          <p:cNvSpPr/>
          <p:nvPr/>
        </p:nvSpPr>
        <p:spPr>
          <a:xfrm rot="16200000">
            <a:off x="6565055" y="295143"/>
            <a:ext cx="952826" cy="850392"/>
          </a:xfrm>
          <a:prstGeom prst="leftUpArrow">
            <a:avLst>
              <a:gd name="adj1" fmla="val 21790"/>
              <a:gd name="adj2" fmla="val 25000"/>
              <a:gd name="adj3" fmla="val 25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09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556792"/>
            <a:ext cx="8280920" cy="39703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PE" sz="2800" dirty="0" smtClean="0"/>
              <a:t>“Irresoluto, el hombre lanzó un suspiro largo y agrio, y dirigió luego una mirada al Escorpión, que estaba sentado junto a Cayetano, al otro lado del escritorio. </a:t>
            </a:r>
            <a:r>
              <a:rPr lang="es-PE" sz="2800" dirty="0" smtClean="0">
                <a:solidFill>
                  <a:srgbClr val="FFFF00"/>
                </a:solidFill>
              </a:rPr>
              <a:t>Ambos investigadores habían </a:t>
            </a:r>
            <a:r>
              <a:rPr lang="es-PE" sz="2800" i="1" dirty="0" smtClean="0">
                <a:solidFill>
                  <a:srgbClr val="FFFF00"/>
                </a:solidFill>
              </a:rPr>
              <a:t>ingresado</a:t>
            </a:r>
            <a:r>
              <a:rPr lang="es-PE" sz="2800" dirty="0" smtClean="0">
                <a:solidFill>
                  <a:srgbClr val="FFFF00"/>
                </a:solidFill>
              </a:rPr>
              <a:t> </a:t>
            </a:r>
            <a:r>
              <a:rPr lang="es-PE" sz="2800" dirty="0" smtClean="0"/>
              <a:t>a La Moneda a través del subterráneo, evitando así que los vieran los periodistas que aguardaban noticias en el primer piso del palacio.” </a:t>
            </a:r>
          </a:p>
          <a:p>
            <a:endParaRPr lang="es-PE" sz="2800" dirty="0" smtClean="0"/>
          </a:p>
          <a:p>
            <a:r>
              <a:rPr lang="es-PE" sz="2800" dirty="0" smtClean="0"/>
              <a:t>(Isabel Allende, La casa de los espíritus) </a:t>
            </a:r>
            <a:endParaRPr lang="es-PE" sz="2800" dirty="0"/>
          </a:p>
        </p:txBody>
      </p:sp>
      <p:sp>
        <p:nvSpPr>
          <p:cNvPr id="5" name="4 Rectángulo"/>
          <p:cNvSpPr/>
          <p:nvPr/>
        </p:nvSpPr>
        <p:spPr>
          <a:xfrm>
            <a:off x="755576" y="476672"/>
            <a:ext cx="828092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PE" sz="3200" dirty="0" smtClean="0"/>
              <a:t>Flash back: (retrospectivo momentáneo) 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12298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61901" y="836712"/>
            <a:ext cx="7074595" cy="2448272"/>
          </a:xfrm>
        </p:spPr>
        <p:txBody>
          <a:bodyPr>
            <a:noAutofit/>
          </a:bodyPr>
          <a:lstStyle/>
          <a:p>
            <a:r>
              <a:rPr lang="es-PE" dirty="0" smtClean="0"/>
              <a:t>Evalué la siguiente afirmación: </a:t>
            </a:r>
            <a:br>
              <a:rPr lang="es-PE" dirty="0" smtClean="0"/>
            </a:br>
            <a:r>
              <a:rPr lang="es-PE" b="1" i="1" dirty="0" smtClean="0"/>
              <a:t>“E</a:t>
            </a:r>
            <a:r>
              <a:rPr lang="es-PE" b="1" i="1" dirty="0" smtClean="0"/>
              <a:t>l </a:t>
            </a:r>
            <a:r>
              <a:rPr lang="es-PE" b="1" i="1" dirty="0" smtClean="0"/>
              <a:t>tiempo es un elemento fundamental en un texto </a:t>
            </a:r>
            <a:r>
              <a:rPr lang="es-PE" b="1" i="1" dirty="0" smtClean="0"/>
              <a:t>narrativo”.</a:t>
            </a:r>
            <a:endParaRPr lang="es-PE" b="1" i="1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61902" y="3789040"/>
            <a:ext cx="658919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E" sz="8000" dirty="0" smtClean="0">
                <a:solidFill>
                  <a:schemeClr val="accent2"/>
                </a:solidFill>
              </a:rPr>
              <a:t>¿Por qué?</a:t>
            </a:r>
            <a:endParaRPr lang="es-PE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756263" cy="1054250"/>
          </a:xfrm>
        </p:spPr>
        <p:txBody>
          <a:bodyPr/>
          <a:lstStyle/>
          <a:p>
            <a:pPr algn="ctr"/>
            <a:r>
              <a:rPr lang="es-PE" dirty="0" smtClean="0"/>
              <a:t>¿Qué </a:t>
            </a:r>
            <a:r>
              <a:rPr lang="es-PE" dirty="0" smtClean="0"/>
              <a:t>veo y cómo lo veo?</a:t>
            </a:r>
            <a:endParaRPr lang="es-PE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187624" y="3576632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E" dirty="0" smtClean="0"/>
              <a:t>La forma de narrar</a:t>
            </a:r>
            <a:endParaRPr lang="es-PE" dirty="0"/>
          </a:p>
        </p:txBody>
      </p:sp>
      <p:sp>
        <p:nvSpPr>
          <p:cNvPr id="5" name="4 Rectángulo"/>
          <p:cNvSpPr/>
          <p:nvPr/>
        </p:nvSpPr>
        <p:spPr>
          <a:xfrm>
            <a:off x="3419872" y="3081831"/>
            <a:ext cx="132921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E" dirty="0" smtClean="0"/>
              <a:t>Determina </a:t>
            </a:r>
          </a:p>
        </p:txBody>
      </p:sp>
    </p:spTree>
    <p:extLst>
      <p:ext uri="{BB962C8B-B14F-4D97-AF65-F5344CB8AC3E}">
        <p14:creationId xmlns:p14="http://schemas.microsoft.com/office/powerpoint/2010/main" val="22468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1743" y="116632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es-PE" b="1" dirty="0"/>
              <a:t>ADRIÁN Y </a:t>
            </a:r>
            <a:r>
              <a:rPr lang="es-PE" b="1" dirty="0" smtClean="0"/>
              <a:t>YO</a:t>
            </a:r>
            <a:endParaRPr lang="es-PE" sz="24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131997" y="980728"/>
            <a:ext cx="7848872" cy="449036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PE" sz="2400" dirty="0"/>
              <a:t>Con Adrián vivimos en el centro. Me hace reír mucho. Está convencidísimo de que es un asesino en serie. Soy un roba almas, dice mientras nada inquieto de un lado a otro en la pecera que le compré. Últimamente está muy callado. Intenté hacerle cariño, pero inmediatamente comenzó a dar saltitos acrobáticos queriendo morderme algún dedo. Se cree piraña. Un domingo lo vi devastado, así que disolví 1/4 de </a:t>
            </a:r>
            <a:r>
              <a:rPr lang="es-PE" sz="2400" dirty="0" err="1"/>
              <a:t>fluoxetina</a:t>
            </a:r>
            <a:r>
              <a:rPr lang="es-PE" sz="2400" dirty="0"/>
              <a:t> en su agua y me tomé otra pastilla yo. Estuvimos toda la tarde mirando fijo por la ventana, tarareando canciones en inglés. Es que a veces nos sentimos muy solos.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05095" y="5913302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Paloma Amaya, 25 años 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/>
              <a:t>La Reina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491880" y="5949280"/>
            <a:ext cx="5940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Fuente: Santiago en 100 </a:t>
            </a:r>
            <a:r>
              <a:rPr lang="es-PE" dirty="0" smtClean="0"/>
              <a:t>palabras </a:t>
            </a:r>
            <a:r>
              <a:rPr lang="es-PE" dirty="0" smtClean="0"/>
              <a:t>(2015). Ref. 10/15.Disponible en: http://www.santiagoen100palabras.cl/2015/#va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726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El narrador y el tiempo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Perspectiva narrativa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959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589199" cy="788666"/>
          </a:xfrm>
        </p:spPr>
        <p:txBody>
          <a:bodyPr/>
          <a:lstStyle/>
          <a:p>
            <a:r>
              <a:rPr lang="es-PE" b="1" dirty="0" smtClean="0"/>
              <a:t>Preguntas para sustentar:</a:t>
            </a:r>
            <a:endParaRPr lang="es-PE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7887" y="1196752"/>
            <a:ext cx="7632848" cy="5301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3200" dirty="0" smtClean="0"/>
              <a:t>¿Cómo me doy cuenta del tipo de narrador que usa el relato?</a:t>
            </a:r>
          </a:p>
          <a:p>
            <a:pPr marL="0" indent="0">
              <a:buNone/>
            </a:pPr>
            <a:endParaRPr lang="es-PE" sz="3200" dirty="0" smtClean="0"/>
          </a:p>
          <a:p>
            <a:pPr marL="0" indent="0">
              <a:buNone/>
            </a:pPr>
            <a:r>
              <a:rPr lang="es-PE" sz="3200" dirty="0" smtClean="0"/>
              <a:t>¿A través de qué tipo de categoría puedo llegar a la elección del tipo de narrador?</a:t>
            </a:r>
          </a:p>
          <a:p>
            <a:pPr marL="0" indent="0">
              <a:buNone/>
            </a:pPr>
            <a:endParaRPr lang="es-PE" sz="3200" dirty="0"/>
          </a:p>
          <a:p>
            <a:pPr marL="0" indent="0">
              <a:buNone/>
            </a:pPr>
            <a:r>
              <a:rPr lang="es-PE" sz="3200" dirty="0" smtClean="0"/>
              <a:t>¿Por qué es importante reconocer qué tipo de narrador presenta el relato?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23193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Narrador 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168199"/>
              </p:ext>
            </p:extLst>
          </p:nvPr>
        </p:nvGraphicFramePr>
        <p:xfrm>
          <a:off x="323528" y="1628797"/>
          <a:ext cx="8712968" cy="439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1980"/>
                <a:gridCol w="3516378"/>
                <a:gridCol w="2904610"/>
              </a:tblGrid>
              <a:tr h="36604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Según presencia o ausencia en la ficción</a:t>
                      </a:r>
                      <a:endParaRPr lang="es-PE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660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Tipo</a:t>
                      </a:r>
                      <a:endParaRPr lang="es-PE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Definición</a:t>
                      </a:r>
                      <a:endParaRPr lang="es-PE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Puede ser</a:t>
                      </a:r>
                      <a:endParaRPr lang="es-PE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302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Homodiegético </a:t>
                      </a:r>
                      <a:endParaRPr lang="es-PE" sz="2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(Narrador interno)</a:t>
                      </a:r>
                      <a:endParaRPr lang="es-PE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Homo: Igual, </a:t>
                      </a:r>
                      <a:endParaRPr lang="es-PE" sz="2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Diégesis: narración, historia.</a:t>
                      </a:r>
                      <a:endParaRPr lang="es-PE" sz="2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Este tipo de narrador se ubica al interior de la historia, es parte del relato. Es decir, está presente en la narración como un personaje. </a:t>
                      </a:r>
                      <a:endParaRPr lang="es-PE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Narrador </a:t>
                      </a:r>
                      <a:r>
                        <a:rPr lang="es-ES" sz="1600" dirty="0">
                          <a:effectLst/>
                        </a:rPr>
                        <a:t>protagonista.</a:t>
                      </a:r>
                      <a:endParaRPr lang="es-PE" sz="2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Narrador </a:t>
                      </a:r>
                      <a:r>
                        <a:rPr lang="es-ES" sz="1600" dirty="0">
                          <a:effectLst/>
                        </a:rPr>
                        <a:t>testigo.</a:t>
                      </a:r>
                      <a:endParaRPr lang="es-PE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302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Heterodiegético</a:t>
                      </a:r>
                      <a:endParaRPr lang="es-PE" sz="2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(Narrador externo)</a:t>
                      </a:r>
                      <a:endParaRPr lang="es-PE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Hetero: distinto, diferente.</a:t>
                      </a:r>
                      <a:endParaRPr lang="es-PE" sz="2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Diégesis: narración, historia.</a:t>
                      </a:r>
                      <a:endParaRPr lang="es-PE" sz="2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El narrador se sitúa al exterior de la ficción y no participa de la historia narrada </a:t>
                      </a:r>
                      <a:endParaRPr lang="es-PE" sz="2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Narrador omnisciente.</a:t>
                      </a:r>
                      <a:endParaRPr lang="es-PE" sz="2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Narrador </a:t>
                      </a:r>
                      <a:r>
                        <a:rPr lang="es-ES" sz="1600" dirty="0">
                          <a:effectLst/>
                        </a:rPr>
                        <a:t>de conocimiento relativo u objetivo. </a:t>
                      </a:r>
                      <a:endParaRPr lang="es-PE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9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97788" y="1785172"/>
            <a:ext cx="773870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E" dirty="0" smtClean="0"/>
          </a:p>
          <a:p>
            <a:pPr algn="just"/>
            <a:r>
              <a:rPr lang="es-PE" sz="2800" dirty="0" smtClean="0"/>
              <a:t>“ Todavía llevaban pantalón corto ese año aún no fumábamos, entre todos los deportes preferían el fútbol, y estábamos aprendiendo a correr olas, a zambullirnos desde el segundo trampolín del Terrazas, y eran traviesos, lampiños, curiosos, muy añiles y voraces. Ese año cuando Cuéllar entró al colegio </a:t>
            </a:r>
            <a:r>
              <a:rPr lang="es-PE" sz="2800" dirty="0" err="1" smtClean="0"/>
              <a:t>Champagnat</a:t>
            </a:r>
            <a:r>
              <a:rPr lang="es-PE" sz="2800" dirty="0" smtClean="0"/>
              <a:t>…”</a:t>
            </a:r>
          </a:p>
          <a:p>
            <a:endParaRPr lang="es-PE" dirty="0" smtClean="0"/>
          </a:p>
          <a:p>
            <a:pPr algn="r"/>
            <a:r>
              <a:rPr lang="es-PE" dirty="0" smtClean="0"/>
              <a:t>Mario Vargas Llosa – “Los cachorros</a:t>
            </a:r>
            <a:r>
              <a:rPr lang="es-PE" dirty="0" smtClean="0"/>
              <a:t>”</a:t>
            </a:r>
            <a:endParaRPr lang="es-PE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3635896" y="235197"/>
            <a:ext cx="4738798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E" sz="2800" b="1" dirty="0" smtClean="0"/>
              <a:t>LA PERSPECTIVA MÚLTIPLE.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7544" y="849111"/>
            <a:ext cx="829639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PE" dirty="0" smtClean="0"/>
              <a:t>Con esta técnica, distintos personajes cuentan el mismo hecho desde sus diversos puntos de vista.</a:t>
            </a:r>
          </a:p>
        </p:txBody>
      </p:sp>
      <p:sp>
        <p:nvSpPr>
          <p:cNvPr id="7" name="4 Rectángulo"/>
          <p:cNvSpPr/>
          <p:nvPr/>
        </p:nvSpPr>
        <p:spPr>
          <a:xfrm>
            <a:off x="207444" y="36161"/>
            <a:ext cx="1816523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E" sz="2800" b="1" dirty="0" smtClean="0"/>
              <a:t>TÉCNICA </a:t>
            </a:r>
            <a:endParaRPr lang="es-PE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61647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05292" y="764704"/>
            <a:ext cx="773870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E" dirty="0" smtClean="0"/>
          </a:p>
          <a:p>
            <a:pPr algn="just"/>
            <a:r>
              <a:rPr lang="es-PE" sz="2800" dirty="0" smtClean="0"/>
              <a:t>“ </a:t>
            </a:r>
            <a:r>
              <a:rPr lang="es-PE" sz="2800" dirty="0" smtClean="0">
                <a:solidFill>
                  <a:srgbClr val="FF0000"/>
                </a:solidFill>
              </a:rPr>
              <a:t>Todavía llevaban</a:t>
            </a:r>
            <a:r>
              <a:rPr lang="es-PE" sz="2800" dirty="0" smtClean="0"/>
              <a:t> pantalón corto ese año </a:t>
            </a:r>
            <a:r>
              <a:rPr lang="es-PE" sz="2800" dirty="0" smtClean="0">
                <a:solidFill>
                  <a:srgbClr val="FF0000"/>
                </a:solidFill>
              </a:rPr>
              <a:t>aún no fumábamos</a:t>
            </a:r>
            <a:r>
              <a:rPr lang="es-PE" sz="2800" dirty="0" smtClean="0"/>
              <a:t>, entre todos los deportes preferían el fútbol, y </a:t>
            </a:r>
            <a:r>
              <a:rPr lang="es-PE" sz="2800" dirty="0" smtClean="0">
                <a:solidFill>
                  <a:srgbClr val="FF0000"/>
                </a:solidFill>
              </a:rPr>
              <a:t>estábamos</a:t>
            </a:r>
            <a:r>
              <a:rPr lang="es-PE" sz="2800" dirty="0" smtClean="0"/>
              <a:t> aprendiendo a correr olas, a zambullirnos desde el segundo trampolín del Terrazas, y </a:t>
            </a:r>
            <a:r>
              <a:rPr lang="es-PE" sz="2800" dirty="0" smtClean="0">
                <a:solidFill>
                  <a:srgbClr val="FF0000"/>
                </a:solidFill>
              </a:rPr>
              <a:t>eran traviesos</a:t>
            </a:r>
            <a:r>
              <a:rPr lang="es-PE" sz="2800" dirty="0" smtClean="0"/>
              <a:t>, lampiños, curiosos, muy añiles y voraces. Ese año cuando Cuéllar </a:t>
            </a:r>
            <a:r>
              <a:rPr lang="es-PE" sz="2800" dirty="0" smtClean="0">
                <a:solidFill>
                  <a:srgbClr val="FF0000"/>
                </a:solidFill>
              </a:rPr>
              <a:t>entró</a:t>
            </a:r>
            <a:r>
              <a:rPr lang="es-PE" sz="2800" dirty="0" smtClean="0"/>
              <a:t> al colegio </a:t>
            </a:r>
            <a:r>
              <a:rPr lang="es-PE" sz="2800" dirty="0" err="1" smtClean="0"/>
              <a:t>Champagnat</a:t>
            </a:r>
            <a:r>
              <a:rPr lang="es-PE" sz="2800" dirty="0" smtClean="0"/>
              <a:t>…”</a:t>
            </a:r>
          </a:p>
          <a:p>
            <a:endParaRPr lang="es-PE" dirty="0" smtClean="0"/>
          </a:p>
          <a:p>
            <a:pPr algn="r"/>
            <a:r>
              <a:rPr lang="es-PE" dirty="0" smtClean="0"/>
              <a:t>Mario Vargas Llosa – “Los cachorros”</a:t>
            </a:r>
          </a:p>
          <a:p>
            <a:pPr algn="r"/>
            <a:r>
              <a:rPr lang="es-PE" dirty="0" smtClean="0"/>
              <a:t>.</a:t>
            </a:r>
            <a:endParaRPr lang="es-PE" dirty="0"/>
          </a:p>
        </p:txBody>
      </p:sp>
      <p:sp>
        <p:nvSpPr>
          <p:cNvPr id="7" name="4 Rectángulo"/>
          <p:cNvSpPr/>
          <p:nvPr/>
        </p:nvSpPr>
        <p:spPr>
          <a:xfrm>
            <a:off x="207444" y="36161"/>
            <a:ext cx="1816523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E" sz="2800" b="1" dirty="0" smtClean="0"/>
              <a:t>TÉCNICA </a:t>
            </a:r>
            <a:endParaRPr lang="es-PE" sz="2800" b="1" dirty="0" smtClean="0"/>
          </a:p>
        </p:txBody>
      </p:sp>
      <p:sp>
        <p:nvSpPr>
          <p:cNvPr id="2" name="Rectángulo 1"/>
          <p:cNvSpPr/>
          <p:nvPr/>
        </p:nvSpPr>
        <p:spPr>
          <a:xfrm>
            <a:off x="1405292" y="5412130"/>
            <a:ext cx="7631204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PE" sz="2000" dirty="0"/>
              <a:t>En este ejemplo observamos que se mezclan la 1ª y 3ª persona </a:t>
            </a:r>
            <a:r>
              <a:rPr lang="es-PE" sz="2000" dirty="0" smtClean="0"/>
              <a:t>indistintamente</a:t>
            </a:r>
          </a:p>
          <a:p>
            <a:endParaRPr lang="es-PE" sz="2000" dirty="0" smtClean="0"/>
          </a:p>
          <a:p>
            <a:r>
              <a:rPr lang="es-PE" sz="2000" dirty="0" smtClean="0"/>
              <a:t>Narrador protagonista (interno) y omnisciente (externo)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347151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736" y="2492896"/>
            <a:ext cx="6589199" cy="1280890"/>
          </a:xfrm>
        </p:spPr>
        <p:txBody>
          <a:bodyPr/>
          <a:lstStyle/>
          <a:p>
            <a:r>
              <a:rPr lang="es-PE" dirty="0" smtClean="0"/>
              <a:t>Ejercicio práctico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422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928</Words>
  <Application>Microsoft Office PowerPoint</Application>
  <PresentationFormat>Presentación en pantalla (4:3)</PresentationFormat>
  <Paragraphs>92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Espiral</vt:lpstr>
      <vt:lpstr>Presentación de PowerPoint</vt:lpstr>
      <vt:lpstr>¿Qué veo y cómo lo veo?</vt:lpstr>
      <vt:lpstr>ADRIÁN Y YO</vt:lpstr>
      <vt:lpstr>El narrador y el tiempo</vt:lpstr>
      <vt:lpstr>Preguntas para sustentar:</vt:lpstr>
      <vt:lpstr>Narrador </vt:lpstr>
      <vt:lpstr>Presentación de PowerPoint</vt:lpstr>
      <vt:lpstr>Presentación de PowerPoint</vt:lpstr>
      <vt:lpstr>Ejercicio práctico</vt:lpstr>
      <vt:lpstr>ADRIÁN Y YO</vt:lpstr>
      <vt:lpstr>Preguntas para reflexionar:</vt:lpstr>
      <vt:lpstr>TIEMPO </vt:lpstr>
      <vt:lpstr>Presentación de PowerPoint</vt:lpstr>
      <vt:lpstr>Evalué la siguiente afirmación:  “El tiempo es un elemento fundamental en un texto narrativo”.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Wagner Del Castillo</dc:creator>
  <cp:lastModifiedBy>Usuario</cp:lastModifiedBy>
  <cp:revision>34</cp:revision>
  <dcterms:created xsi:type="dcterms:W3CDTF">2015-10-28T15:55:29Z</dcterms:created>
  <dcterms:modified xsi:type="dcterms:W3CDTF">2015-10-29T06:42:34Z</dcterms:modified>
</cp:coreProperties>
</file>