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 id="270" r:id="rId12"/>
    <p:sldId id="269" r:id="rId13"/>
    <p:sldId id="268" r:id="rId14"/>
    <p:sldId id="266" r:id="rId15"/>
    <p:sldId id="267" r:id="rId16"/>
    <p:sldId id="271" r:id="rId1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varScale="1">
        <p:scale>
          <a:sx n="70" d="100"/>
          <a:sy n="70" d="100"/>
        </p:scale>
        <p:origin x="-516" y="-138"/>
      </p:cViewPr>
      <p:guideLst>
        <p:guide orient="horz" pos="2160"/>
        <p:guide pos="2880"/>
      </p:guideLst>
    </p:cSldViewPr>
  </p:slideViewPr>
  <p:outlineViewPr>
    <p:cViewPr>
      <p:scale>
        <a:sx n="33" d="100"/>
        <a:sy n="33" d="100"/>
      </p:scale>
      <p:origin x="1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511B2723-FACB-471C-B4D8-FDD89D026FBC}" type="datetimeFigureOut">
              <a:rPr lang="es-PE" smtClean="0"/>
              <a:t>04/04/2014</a:t>
            </a:fld>
            <a:endParaRPr lang="es-PE"/>
          </a:p>
        </p:txBody>
      </p:sp>
      <p:sp>
        <p:nvSpPr>
          <p:cNvPr id="16" name="Slide Number Placeholder 15"/>
          <p:cNvSpPr>
            <a:spLocks noGrp="1"/>
          </p:cNvSpPr>
          <p:nvPr>
            <p:ph type="sldNum" sz="quarter" idx="11"/>
          </p:nvPr>
        </p:nvSpPr>
        <p:spPr/>
        <p:txBody>
          <a:bodyPr/>
          <a:lstStyle/>
          <a:p>
            <a:fld id="{F37BBE6A-7A95-4A38-A690-54467F2FB89A}" type="slidenum">
              <a:rPr lang="es-PE" smtClean="0"/>
              <a:t>‹Nº›</a:t>
            </a:fld>
            <a:endParaRPr lang="es-PE"/>
          </a:p>
        </p:txBody>
      </p:sp>
      <p:sp>
        <p:nvSpPr>
          <p:cNvPr id="17" name="Footer Placeholder 16"/>
          <p:cNvSpPr>
            <a:spLocks noGrp="1"/>
          </p:cNvSpPr>
          <p:nvPr>
            <p:ph type="ftr" sz="quarter" idx="12"/>
          </p:nvPr>
        </p:nvSpPr>
        <p:spPr/>
        <p:txBody>
          <a:bodyPr/>
          <a:lstStyle/>
          <a:p>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11B2723-FACB-471C-B4D8-FDD89D026FBC}" type="datetimeFigureOut">
              <a:rPr lang="es-PE" smtClean="0"/>
              <a:t>04/04/2014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37BBE6A-7A95-4A38-A690-54467F2FB89A}"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1B2723-FACB-471C-B4D8-FDD89D026FBC}" type="datetimeFigureOut">
              <a:rPr lang="es-PE" smtClean="0"/>
              <a:t>04/04/2014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37BBE6A-7A95-4A38-A690-54467F2FB89A}"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4" name="Date Placeholder 13"/>
          <p:cNvSpPr>
            <a:spLocks noGrp="1"/>
          </p:cNvSpPr>
          <p:nvPr>
            <p:ph type="dt" sz="half" idx="10"/>
          </p:nvPr>
        </p:nvSpPr>
        <p:spPr/>
        <p:txBody>
          <a:bodyPr/>
          <a:lstStyle/>
          <a:p>
            <a:fld id="{511B2723-FACB-471C-B4D8-FDD89D026FBC}" type="datetimeFigureOut">
              <a:rPr lang="es-PE" smtClean="0"/>
              <a:t>04/04/2014</a:t>
            </a:fld>
            <a:endParaRPr lang="es-PE"/>
          </a:p>
        </p:txBody>
      </p:sp>
      <p:sp>
        <p:nvSpPr>
          <p:cNvPr id="15" name="Slide Number Placeholder 14"/>
          <p:cNvSpPr>
            <a:spLocks noGrp="1"/>
          </p:cNvSpPr>
          <p:nvPr>
            <p:ph type="sldNum" sz="quarter" idx="11"/>
          </p:nvPr>
        </p:nvSpPr>
        <p:spPr/>
        <p:txBody>
          <a:bodyPr/>
          <a:lstStyle/>
          <a:p>
            <a:fld id="{F37BBE6A-7A95-4A38-A690-54467F2FB89A}" type="slidenum">
              <a:rPr lang="es-PE" smtClean="0"/>
              <a:t>‹Nº›</a:t>
            </a:fld>
            <a:endParaRPr lang="es-PE"/>
          </a:p>
        </p:txBody>
      </p:sp>
      <p:sp>
        <p:nvSpPr>
          <p:cNvPr id="16" name="Footer Placeholder 15"/>
          <p:cNvSpPr>
            <a:spLocks noGrp="1"/>
          </p:cNvSpPr>
          <p:nvPr>
            <p:ph type="ftr" sz="quarter" idx="12"/>
          </p:nvPr>
        </p:nvSpPr>
        <p:spPr/>
        <p:txBody>
          <a:bodyPr/>
          <a:lstStyle/>
          <a:p>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p>
            <a:fld id="{511B2723-FACB-471C-B4D8-FDD89D026FBC}" type="datetimeFigureOut">
              <a:rPr lang="es-PE" smtClean="0"/>
              <a:t>04/04/2014</a:t>
            </a:fld>
            <a:endParaRPr lang="es-PE"/>
          </a:p>
        </p:txBody>
      </p:sp>
      <p:sp>
        <p:nvSpPr>
          <p:cNvPr id="13" name="Slide Number Placeholder 12"/>
          <p:cNvSpPr>
            <a:spLocks noGrp="1"/>
          </p:cNvSpPr>
          <p:nvPr>
            <p:ph type="sldNum" sz="quarter" idx="11"/>
          </p:nvPr>
        </p:nvSpPr>
        <p:spPr/>
        <p:txBody>
          <a:bodyPr/>
          <a:lstStyle/>
          <a:p>
            <a:fld id="{F37BBE6A-7A95-4A38-A690-54467F2FB89A}" type="slidenum">
              <a:rPr lang="es-PE" smtClean="0"/>
              <a:t>‹Nº›</a:t>
            </a:fld>
            <a:endParaRPr lang="es-PE"/>
          </a:p>
        </p:txBody>
      </p:sp>
      <p:sp>
        <p:nvSpPr>
          <p:cNvPr id="14" name="Footer Placeholder 13"/>
          <p:cNvSpPr>
            <a:spLocks noGrp="1"/>
          </p:cNvSpPr>
          <p:nvPr>
            <p:ph type="ftr" sz="quarter" idx="12"/>
          </p:nvPr>
        </p:nvSpPr>
        <p:spPr/>
        <p:txBody>
          <a:bodyPr/>
          <a:lstStyle/>
          <a:p>
            <a:endParaRPr lang="es-PE"/>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11B2723-FACB-471C-B4D8-FDD89D026FBC}" type="datetimeFigureOut">
              <a:rPr lang="es-PE" smtClean="0"/>
              <a:t>04/04/2014</a:t>
            </a:fld>
            <a:endParaRPr lang="es-PE"/>
          </a:p>
        </p:txBody>
      </p:sp>
      <p:sp>
        <p:nvSpPr>
          <p:cNvPr id="9" name="Slide Number Placeholder 8"/>
          <p:cNvSpPr>
            <a:spLocks noGrp="1"/>
          </p:cNvSpPr>
          <p:nvPr>
            <p:ph type="sldNum" sz="quarter" idx="11"/>
          </p:nvPr>
        </p:nvSpPr>
        <p:spPr/>
        <p:txBody>
          <a:bodyPr/>
          <a:lstStyle/>
          <a:p>
            <a:fld id="{F37BBE6A-7A95-4A38-A690-54467F2FB89A}" type="slidenum">
              <a:rPr lang="es-PE" smtClean="0"/>
              <a:t>‹Nº›</a:t>
            </a:fld>
            <a:endParaRPr lang="es-PE"/>
          </a:p>
        </p:txBody>
      </p:sp>
      <p:sp>
        <p:nvSpPr>
          <p:cNvPr id="10" name="Footer Placeholder 9"/>
          <p:cNvSpPr>
            <a:spLocks noGrp="1"/>
          </p:cNvSpPr>
          <p:nvPr>
            <p:ph type="ftr" sz="quarter" idx="12"/>
          </p:nvPr>
        </p:nvSpPr>
        <p:spPr/>
        <p:txBody>
          <a:bodyPr/>
          <a:lstStyle/>
          <a:p>
            <a:endParaRPr lang="es-PE"/>
          </a:p>
        </p:txBody>
      </p:sp>
      <p:sp>
        <p:nvSpPr>
          <p:cNvPr id="11" name="Title 10"/>
          <p:cNvSpPr>
            <a:spLocks noGrp="1"/>
          </p:cNvSpPr>
          <p:nvPr>
            <p:ph type="title"/>
          </p:nvPr>
        </p:nvSpPr>
        <p:spPr/>
        <p:txBody>
          <a:bodyPr/>
          <a:lstStyle/>
          <a:p>
            <a:r>
              <a:rPr lang="es-ES" smtClean="0"/>
              <a:t>Haga clic para modificar el estilo de título del patrón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
        <p:nvSpPr>
          <p:cNvPr id="14" name="Date Placeholder 13"/>
          <p:cNvSpPr>
            <a:spLocks noGrp="1"/>
          </p:cNvSpPr>
          <p:nvPr>
            <p:ph type="dt" sz="half" idx="10"/>
          </p:nvPr>
        </p:nvSpPr>
        <p:spPr/>
        <p:txBody>
          <a:bodyPr/>
          <a:lstStyle/>
          <a:p>
            <a:fld id="{511B2723-FACB-471C-B4D8-FDD89D026FBC}" type="datetimeFigureOut">
              <a:rPr lang="es-PE" smtClean="0"/>
              <a:t>04/04/2014</a:t>
            </a:fld>
            <a:endParaRPr lang="es-PE"/>
          </a:p>
        </p:txBody>
      </p:sp>
      <p:sp>
        <p:nvSpPr>
          <p:cNvPr id="15" name="Slide Number Placeholder 14"/>
          <p:cNvSpPr>
            <a:spLocks noGrp="1"/>
          </p:cNvSpPr>
          <p:nvPr>
            <p:ph type="sldNum" sz="quarter" idx="11"/>
          </p:nvPr>
        </p:nvSpPr>
        <p:spPr/>
        <p:txBody>
          <a:bodyPr/>
          <a:lstStyle/>
          <a:p>
            <a:fld id="{F37BBE6A-7A95-4A38-A690-54467F2FB89A}" type="slidenum">
              <a:rPr lang="es-PE" smtClean="0"/>
              <a:t>‹Nº›</a:t>
            </a:fld>
            <a:endParaRPr lang="es-PE"/>
          </a:p>
        </p:txBody>
      </p:sp>
      <p:sp>
        <p:nvSpPr>
          <p:cNvPr id="16" name="Footer Placeholder 15"/>
          <p:cNvSpPr>
            <a:spLocks noGrp="1"/>
          </p:cNvSpPr>
          <p:nvPr>
            <p:ph type="ftr" sz="quarter" idx="12"/>
          </p:nvPr>
        </p:nvSpPr>
        <p:spPr/>
        <p:txBody>
          <a:bodyPr/>
          <a:lstStyle/>
          <a:p>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7" name="Date Placeholder 6"/>
          <p:cNvSpPr>
            <a:spLocks noGrp="1"/>
          </p:cNvSpPr>
          <p:nvPr>
            <p:ph type="dt" sz="half" idx="10"/>
          </p:nvPr>
        </p:nvSpPr>
        <p:spPr/>
        <p:txBody>
          <a:bodyPr/>
          <a:lstStyle/>
          <a:p>
            <a:fld id="{511B2723-FACB-471C-B4D8-FDD89D026FBC}" type="datetimeFigureOut">
              <a:rPr lang="es-PE" smtClean="0"/>
              <a:t>04/04/2014</a:t>
            </a:fld>
            <a:endParaRPr lang="es-PE"/>
          </a:p>
        </p:txBody>
      </p:sp>
      <p:sp>
        <p:nvSpPr>
          <p:cNvPr id="8" name="Slide Number Placeholder 7"/>
          <p:cNvSpPr>
            <a:spLocks noGrp="1"/>
          </p:cNvSpPr>
          <p:nvPr>
            <p:ph type="sldNum" sz="quarter" idx="11"/>
          </p:nvPr>
        </p:nvSpPr>
        <p:spPr/>
        <p:txBody>
          <a:bodyPr/>
          <a:lstStyle/>
          <a:p>
            <a:fld id="{F37BBE6A-7A95-4A38-A690-54467F2FB89A}" type="slidenum">
              <a:rPr lang="es-PE" smtClean="0"/>
              <a:t>‹Nº›</a:t>
            </a:fld>
            <a:endParaRPr lang="es-PE"/>
          </a:p>
        </p:txBody>
      </p:sp>
      <p:sp>
        <p:nvSpPr>
          <p:cNvPr id="9" name="Footer Placeholder 8"/>
          <p:cNvSpPr>
            <a:spLocks noGrp="1"/>
          </p:cNvSpPr>
          <p:nvPr>
            <p:ph type="ftr" sz="quarter" idx="12"/>
          </p:nvPr>
        </p:nvSpPr>
        <p:spPr/>
        <p:txBody>
          <a:bodyPr/>
          <a:lstStyle/>
          <a:p>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1B2723-FACB-471C-B4D8-FDD89D026FBC}" type="datetimeFigureOut">
              <a:rPr lang="es-PE" smtClean="0"/>
              <a:t>04/04/2014</a:t>
            </a:fld>
            <a:endParaRPr lang="es-PE"/>
          </a:p>
        </p:txBody>
      </p:sp>
      <p:sp>
        <p:nvSpPr>
          <p:cNvPr id="6" name="Slide Number Placeholder 5"/>
          <p:cNvSpPr>
            <a:spLocks noGrp="1"/>
          </p:cNvSpPr>
          <p:nvPr>
            <p:ph type="sldNum" sz="quarter" idx="11"/>
          </p:nvPr>
        </p:nvSpPr>
        <p:spPr/>
        <p:txBody>
          <a:bodyPr/>
          <a:lstStyle/>
          <a:p>
            <a:fld id="{F37BBE6A-7A95-4A38-A690-54467F2FB89A}" type="slidenum">
              <a:rPr lang="es-PE" smtClean="0"/>
              <a:t>‹Nº›</a:t>
            </a:fld>
            <a:endParaRPr lang="es-PE"/>
          </a:p>
        </p:txBody>
      </p:sp>
      <p:sp>
        <p:nvSpPr>
          <p:cNvPr id="7" name="Footer Placeholder 6"/>
          <p:cNvSpPr>
            <a:spLocks noGrp="1"/>
          </p:cNvSpPr>
          <p:nvPr>
            <p:ph type="ftr" sz="quarter" idx="12"/>
          </p:nvPr>
        </p:nvSpPr>
        <p:spPr/>
        <p:txBody>
          <a:bodyPr/>
          <a:lstStyle/>
          <a:p>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511B2723-FACB-471C-B4D8-FDD89D026FBC}" type="datetimeFigureOut">
              <a:rPr lang="es-PE" smtClean="0"/>
              <a:t>04/04/2014</a:t>
            </a:fld>
            <a:endParaRPr lang="es-PE"/>
          </a:p>
        </p:txBody>
      </p:sp>
      <p:sp>
        <p:nvSpPr>
          <p:cNvPr id="16" name="Slide Number Placeholder 15"/>
          <p:cNvSpPr>
            <a:spLocks noGrp="1"/>
          </p:cNvSpPr>
          <p:nvPr>
            <p:ph type="sldNum" sz="quarter" idx="11"/>
          </p:nvPr>
        </p:nvSpPr>
        <p:spPr/>
        <p:txBody>
          <a:bodyPr/>
          <a:lstStyle/>
          <a:p>
            <a:fld id="{F37BBE6A-7A95-4A38-A690-54467F2FB89A}" type="slidenum">
              <a:rPr lang="es-PE" smtClean="0"/>
              <a:t>‹Nº›</a:t>
            </a:fld>
            <a:endParaRPr lang="es-PE"/>
          </a:p>
        </p:txBody>
      </p:sp>
      <p:sp>
        <p:nvSpPr>
          <p:cNvPr id="17" name="Footer Placeholder 16"/>
          <p:cNvSpPr>
            <a:spLocks noGrp="1"/>
          </p:cNvSpPr>
          <p:nvPr>
            <p:ph type="ftr" sz="quarter" idx="12"/>
          </p:nvPr>
        </p:nvSpPr>
        <p:spPr/>
        <p:txBody>
          <a:bodyPr/>
          <a:lstStyle/>
          <a:p>
            <a:endParaRPr lang="es-PE"/>
          </a:p>
        </p:txBody>
      </p:sp>
      <p:sp>
        <p:nvSpPr>
          <p:cNvPr id="18" name="Title 1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13" name="Date Placeholder 12"/>
          <p:cNvSpPr>
            <a:spLocks noGrp="1"/>
          </p:cNvSpPr>
          <p:nvPr>
            <p:ph type="dt" sz="half" idx="10"/>
          </p:nvPr>
        </p:nvSpPr>
        <p:spPr/>
        <p:txBody>
          <a:bodyPr/>
          <a:lstStyle/>
          <a:p>
            <a:fld id="{511B2723-FACB-471C-B4D8-FDD89D026FBC}" type="datetimeFigureOut">
              <a:rPr lang="es-PE" smtClean="0"/>
              <a:t>04/04/2014</a:t>
            </a:fld>
            <a:endParaRPr lang="es-PE"/>
          </a:p>
        </p:txBody>
      </p:sp>
      <p:sp>
        <p:nvSpPr>
          <p:cNvPr id="14" name="Slide Number Placeholder 13"/>
          <p:cNvSpPr>
            <a:spLocks noGrp="1"/>
          </p:cNvSpPr>
          <p:nvPr>
            <p:ph type="sldNum" sz="quarter" idx="11"/>
          </p:nvPr>
        </p:nvSpPr>
        <p:spPr/>
        <p:txBody>
          <a:bodyPr/>
          <a:lstStyle/>
          <a:p>
            <a:fld id="{F37BBE6A-7A95-4A38-A690-54467F2FB89A}" type="slidenum">
              <a:rPr lang="es-PE" smtClean="0"/>
              <a:t>‹Nº›</a:t>
            </a:fld>
            <a:endParaRPr lang="es-PE"/>
          </a:p>
        </p:txBody>
      </p:sp>
      <p:sp>
        <p:nvSpPr>
          <p:cNvPr id="15" name="Footer Placeholder 14"/>
          <p:cNvSpPr>
            <a:spLocks noGrp="1"/>
          </p:cNvSpPr>
          <p:nvPr>
            <p:ph type="ftr" sz="quarter" idx="12"/>
          </p:nvPr>
        </p:nvSpPr>
        <p:spPr/>
        <p:txBody>
          <a:bodyPr/>
          <a:lstStyle/>
          <a:p>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11B2723-FACB-471C-B4D8-FDD89D026FBC}" type="datetimeFigureOut">
              <a:rPr lang="es-PE" smtClean="0"/>
              <a:t>04/04/2014</a:t>
            </a:fld>
            <a:endParaRPr lang="es-PE"/>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s-PE"/>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37BBE6A-7A95-4A38-A690-54467F2FB89A}" type="slidenum">
              <a:rPr lang="es-PE" smtClean="0"/>
              <a:t>‹Nº›</a:t>
            </a:fld>
            <a:endParaRPr lang="es-P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PE" dirty="0" smtClean="0"/>
              <a:t>PROCESO PARA LA REDACCIÓN DE UN ENSAYO</a:t>
            </a:r>
            <a:endParaRPr lang="es-PE" dirty="0"/>
          </a:p>
        </p:txBody>
      </p:sp>
      <p:sp>
        <p:nvSpPr>
          <p:cNvPr id="3" name="2 Subtítulo"/>
          <p:cNvSpPr>
            <a:spLocks noGrp="1"/>
          </p:cNvSpPr>
          <p:nvPr>
            <p:ph type="subTitle" idx="1"/>
          </p:nvPr>
        </p:nvSpPr>
        <p:spPr>
          <a:xfrm>
            <a:off x="2133600" y="3375490"/>
            <a:ext cx="6470848" cy="1349653"/>
          </a:xfrm>
        </p:spPr>
        <p:txBody>
          <a:bodyPr>
            <a:normAutofit/>
          </a:bodyPr>
          <a:lstStyle/>
          <a:p>
            <a:r>
              <a:rPr lang="es-PE" dirty="0" smtClean="0"/>
              <a:t>Recuerden: VOLUNTAD y LETRA  LEGIBLE.</a:t>
            </a:r>
          </a:p>
          <a:p>
            <a:endParaRPr lang="es-PE" dirty="0"/>
          </a:p>
          <a:p>
            <a:r>
              <a:rPr lang="es-PE" dirty="0" smtClean="0"/>
              <a:t>900 – 1000 PALABRAS (Extensión del texto)</a:t>
            </a:r>
            <a:endParaRPr lang="es-PE" dirty="0"/>
          </a:p>
        </p:txBody>
      </p:sp>
    </p:spTree>
    <p:extLst>
      <p:ext uri="{BB962C8B-B14F-4D97-AF65-F5344CB8AC3E}">
        <p14:creationId xmlns:p14="http://schemas.microsoft.com/office/powerpoint/2010/main" val="419256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55576" y="5589240"/>
            <a:ext cx="7543800" cy="914400"/>
          </a:xfrm>
        </p:spPr>
        <p:txBody>
          <a:bodyPr/>
          <a:lstStyle/>
          <a:p>
            <a:r>
              <a:rPr lang="es-PE" dirty="0" smtClean="0"/>
              <a:t>La conclusión</a:t>
            </a:r>
            <a:endParaRPr lang="es-P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334500" cy="518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531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51913"/>
            <a:ext cx="851751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374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AThnVUL8IR0/S7Gau4xF7pI/AAAAAAAAAt0/lypYFeQ5cUo/s1600/estilo+a+toda+e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819866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292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53721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714" y="3429000"/>
            <a:ext cx="57054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818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PE" dirty="0" smtClean="0"/>
              <a:t>Leer  el ensayo parte por parte e ir cambiando según tu preferencia, los conectores y entradas de argumentación de párrafos.</a:t>
            </a:r>
          </a:p>
          <a:p>
            <a:r>
              <a:rPr lang="es-PE" dirty="0" smtClean="0"/>
              <a:t>Es decir:</a:t>
            </a:r>
          </a:p>
          <a:p>
            <a:endParaRPr lang="es-PE" dirty="0"/>
          </a:p>
        </p:txBody>
      </p:sp>
      <p:sp>
        <p:nvSpPr>
          <p:cNvPr id="3" name="2 Título"/>
          <p:cNvSpPr>
            <a:spLocks noGrp="1"/>
          </p:cNvSpPr>
          <p:nvPr>
            <p:ph type="title"/>
          </p:nvPr>
        </p:nvSpPr>
        <p:spPr/>
        <p:txBody>
          <a:bodyPr/>
          <a:lstStyle/>
          <a:p>
            <a:r>
              <a:rPr lang="es-PE" dirty="0" smtClean="0"/>
              <a:t>la corrección – el estilo</a:t>
            </a:r>
            <a:endParaRPr lang="es-PE" dirty="0"/>
          </a:p>
        </p:txBody>
      </p:sp>
    </p:spTree>
    <p:extLst>
      <p:ext uri="{BB962C8B-B14F-4D97-AF65-F5344CB8AC3E}">
        <p14:creationId xmlns:p14="http://schemas.microsoft.com/office/powerpoint/2010/main" val="764340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685801"/>
            <a:ext cx="8280920" cy="4471391"/>
          </a:xfrm>
        </p:spPr>
        <p:txBody>
          <a:bodyPr>
            <a:normAutofit lnSpcReduction="10000"/>
          </a:bodyPr>
          <a:lstStyle/>
          <a:p>
            <a:pPr algn="just"/>
            <a:r>
              <a:rPr lang="es-ES" dirty="0">
                <a:solidFill>
                  <a:srgbClr val="FFC000"/>
                </a:solidFill>
                <a:effectLst/>
              </a:rPr>
              <a:t>1) En primer lugar</a:t>
            </a:r>
            <a:r>
              <a:rPr lang="es-ES" dirty="0">
                <a:effectLst/>
              </a:rPr>
              <a:t>, (</a:t>
            </a:r>
            <a:r>
              <a:rPr lang="es-ES" dirty="0">
                <a:solidFill>
                  <a:srgbClr val="FFC000"/>
                </a:solidFill>
                <a:effectLst/>
              </a:rPr>
              <a:t>2) una de las ideas que sustentan mi postura </a:t>
            </a:r>
            <a:r>
              <a:rPr lang="es-ES" dirty="0">
                <a:effectLst/>
              </a:rPr>
              <a:t>es la perspectiva de los padres ante el acoso. (3) “…muchos padres de niños acosados ven como normal este hecho, ya sea porque viven en un ambiente violento o han sido víctimas de una educación “castigadora” en casa”.(Padeva,2010:560) (4) </a:t>
            </a:r>
            <a:r>
              <a:rPr lang="es-ES" dirty="0">
                <a:solidFill>
                  <a:srgbClr val="FFC000"/>
                </a:solidFill>
                <a:effectLst/>
              </a:rPr>
              <a:t>En otros términos</a:t>
            </a:r>
            <a:r>
              <a:rPr lang="es-ES" dirty="0">
                <a:effectLst/>
              </a:rPr>
              <a:t>, el autor demuestra que un gran sector de padres de familia permite el acoso por dos tipos de experiencias vividas. Ambas, situaciones son violentas, esto explica el por qué permiten el maltrato en sus hijos. (5) </a:t>
            </a:r>
            <a:r>
              <a:rPr lang="es-ES" dirty="0">
                <a:solidFill>
                  <a:srgbClr val="FFC000"/>
                </a:solidFill>
                <a:effectLst/>
              </a:rPr>
              <a:t>Por consiguiente, deduzco </a:t>
            </a:r>
            <a:r>
              <a:rPr lang="es-ES" dirty="0">
                <a:effectLst/>
              </a:rPr>
              <a:t>que el ámbito familiar (casa) influye (demasiado) sobremanera en la actuación de un padre ante un caso de </a:t>
            </a:r>
            <a:r>
              <a:rPr lang="es-ES" dirty="0" err="1">
                <a:effectLst/>
              </a:rPr>
              <a:t>bullying</a:t>
            </a:r>
            <a:r>
              <a:rPr lang="es-ES" dirty="0">
                <a:effectLst/>
              </a:rPr>
              <a:t>. (6</a:t>
            </a:r>
            <a:r>
              <a:rPr lang="es-ES" dirty="0">
                <a:solidFill>
                  <a:srgbClr val="FFC000"/>
                </a:solidFill>
                <a:effectLst/>
              </a:rPr>
              <a:t>) Por ende, queda sumamente claro que </a:t>
            </a:r>
            <a:r>
              <a:rPr lang="es-ES" dirty="0">
                <a:effectLst/>
              </a:rPr>
              <a:t>es (importantísimo) preponderante cómo se educa en el núcleo familiar para frenar los casos de abuso escolar.</a:t>
            </a:r>
            <a:endParaRPr lang="es-PE" dirty="0"/>
          </a:p>
        </p:txBody>
      </p:sp>
    </p:spTree>
    <p:extLst>
      <p:ext uri="{BB962C8B-B14F-4D97-AF65-F5344CB8AC3E}">
        <p14:creationId xmlns:p14="http://schemas.microsoft.com/office/powerpoint/2010/main" val="872214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188640"/>
            <a:ext cx="7618040" cy="4039343"/>
          </a:xfrm>
        </p:spPr>
        <p:txBody>
          <a:bodyPr/>
          <a:lstStyle/>
          <a:p>
            <a:r>
              <a:rPr lang="es-PE" dirty="0" smtClean="0">
                <a:solidFill>
                  <a:srgbClr val="FFFF00"/>
                </a:solidFill>
              </a:rPr>
              <a:t>¿Se entienden  las  oraciones?</a:t>
            </a:r>
          </a:p>
          <a:p>
            <a:r>
              <a:rPr lang="es-PE" dirty="0" smtClean="0">
                <a:solidFill>
                  <a:srgbClr val="FFFF00"/>
                </a:solidFill>
              </a:rPr>
              <a:t>¿Ha redactado el  ensayo en función a las partes del mismo?</a:t>
            </a:r>
          </a:p>
          <a:p>
            <a:r>
              <a:rPr lang="es-PE" dirty="0" smtClean="0">
                <a:solidFill>
                  <a:srgbClr val="FFFF00"/>
                </a:solidFill>
              </a:rPr>
              <a:t>¿Los conectores lógicos y entradas se entienden claramente?</a:t>
            </a:r>
          </a:p>
          <a:p>
            <a:r>
              <a:rPr lang="es-PE" dirty="0" smtClean="0">
                <a:solidFill>
                  <a:srgbClr val="FFFF00"/>
                </a:solidFill>
              </a:rPr>
              <a:t>¿Mi ensayo posee ideas repetitivas? De ser así las debo cambiar.</a:t>
            </a:r>
          </a:p>
          <a:p>
            <a:r>
              <a:rPr lang="es-PE" dirty="0" smtClean="0">
                <a:solidFill>
                  <a:srgbClr val="FFFF00"/>
                </a:solidFill>
              </a:rPr>
              <a:t>Las citas que ha colocado están con COMILLAS “ ” y luego ha consignado  el autor  y/o página de donde la ha  sacado)</a:t>
            </a:r>
          </a:p>
          <a:p>
            <a:r>
              <a:rPr lang="es-PE" dirty="0">
                <a:solidFill>
                  <a:srgbClr val="FFFF00"/>
                </a:solidFill>
              </a:rPr>
              <a:t>¿Ha colocado las referencias de manera adecuada?</a:t>
            </a:r>
          </a:p>
          <a:p>
            <a:pPr marL="18288" indent="0">
              <a:buNone/>
            </a:pPr>
            <a:endParaRPr lang="es-PE" dirty="0">
              <a:solidFill>
                <a:srgbClr val="FFFF00"/>
              </a:solidFill>
            </a:endParaRPr>
          </a:p>
        </p:txBody>
      </p:sp>
      <p:sp>
        <p:nvSpPr>
          <p:cNvPr id="3" name="2 Título"/>
          <p:cNvSpPr>
            <a:spLocks noGrp="1"/>
          </p:cNvSpPr>
          <p:nvPr>
            <p:ph type="title"/>
          </p:nvPr>
        </p:nvSpPr>
        <p:spPr>
          <a:xfrm>
            <a:off x="0" y="5373216"/>
            <a:ext cx="9144000" cy="914400"/>
          </a:xfrm>
        </p:spPr>
        <p:txBody>
          <a:bodyPr/>
          <a:lstStyle/>
          <a:p>
            <a:r>
              <a:rPr lang="es-PE" dirty="0" smtClean="0">
                <a:solidFill>
                  <a:srgbClr val="FFFF00"/>
                </a:solidFill>
              </a:rPr>
              <a:t>Luego revisar:  </a:t>
            </a:r>
            <a:r>
              <a:rPr lang="es-PE" dirty="0" smtClean="0"/>
              <a:t>colocar un </a:t>
            </a:r>
            <a:r>
              <a:rPr lang="es-PE" dirty="0" err="1" smtClean="0"/>
              <a:t>chekc</a:t>
            </a:r>
            <a:r>
              <a:rPr lang="es-PE" dirty="0" smtClean="0"/>
              <a:t> en cada oración al haber terminado. </a:t>
            </a:r>
            <a:endParaRPr lang="es-PE" dirty="0"/>
          </a:p>
        </p:txBody>
      </p:sp>
    </p:spTree>
    <p:extLst>
      <p:ext uri="{BB962C8B-B14F-4D97-AF65-F5344CB8AC3E}">
        <p14:creationId xmlns:p14="http://schemas.microsoft.com/office/powerpoint/2010/main" val="3662726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PE" dirty="0" smtClean="0"/>
              <a:t>TEMA 1: LENGUAJE Y PENSAMIENTO</a:t>
            </a:r>
          </a:p>
          <a:p>
            <a:pPr lvl="1"/>
            <a:r>
              <a:rPr lang="es-PE" dirty="0" smtClean="0"/>
              <a:t>TESIS: 	 ¿Se puede expresar todo lo que pensamos, sentimos, a través de la lengua?</a:t>
            </a:r>
          </a:p>
          <a:p>
            <a:pPr marL="384048" lvl="1" indent="0">
              <a:buNone/>
            </a:pPr>
            <a:endParaRPr lang="es-PE" dirty="0" smtClean="0"/>
          </a:p>
          <a:p>
            <a:r>
              <a:rPr lang="es-PE" dirty="0" smtClean="0"/>
              <a:t>TEMA “: TEORÍAS DE LA LENGUA</a:t>
            </a:r>
          </a:p>
          <a:p>
            <a:pPr lvl="1"/>
            <a:r>
              <a:rPr lang="es-PE" dirty="0" smtClean="0"/>
              <a:t>TESIS: Si todas las lenguas provienen de un mismo idioma(</a:t>
            </a:r>
            <a:r>
              <a:rPr lang="es-PE" dirty="0" err="1" smtClean="0"/>
              <a:t>protolengua</a:t>
            </a:r>
            <a:r>
              <a:rPr lang="es-PE" dirty="0" smtClean="0"/>
              <a:t>) , ¿por qué usan diferentes letras?</a:t>
            </a:r>
            <a:endParaRPr lang="es-PE" dirty="0"/>
          </a:p>
        </p:txBody>
      </p:sp>
      <p:sp>
        <p:nvSpPr>
          <p:cNvPr id="3" name="2 Título"/>
          <p:cNvSpPr>
            <a:spLocks noGrp="1"/>
          </p:cNvSpPr>
          <p:nvPr>
            <p:ph type="title"/>
          </p:nvPr>
        </p:nvSpPr>
        <p:spPr/>
        <p:txBody>
          <a:bodyPr/>
          <a:lstStyle/>
          <a:p>
            <a:r>
              <a:rPr lang="es-PE" dirty="0" smtClean="0"/>
              <a:t>PASO 1: ELECCIÓN DEL TEMA</a:t>
            </a:r>
            <a:endParaRPr lang="es-PE" dirty="0"/>
          </a:p>
        </p:txBody>
      </p:sp>
    </p:spTree>
    <p:extLst>
      <p:ext uri="{BB962C8B-B14F-4D97-AF65-F5344CB8AC3E}">
        <p14:creationId xmlns:p14="http://schemas.microsoft.com/office/powerpoint/2010/main" val="608109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PE" dirty="0" smtClean="0"/>
              <a:t>BUSQUEDA</a:t>
            </a:r>
          </a:p>
          <a:p>
            <a:r>
              <a:rPr lang="es-PE" dirty="0" smtClean="0"/>
              <a:t>PROCESAMIENTO DE INFORMACIÓN</a:t>
            </a:r>
          </a:p>
          <a:p>
            <a:r>
              <a:rPr lang="es-PE" dirty="0" smtClean="0"/>
              <a:t>CREACIÓN DE ARGUMENTOS</a:t>
            </a:r>
          </a:p>
          <a:p>
            <a:r>
              <a:rPr lang="es-PE" dirty="0" smtClean="0"/>
              <a:t>EXTRACCIÓN DE CITAS PARA SUSTENTAR ARGUMENTOS</a:t>
            </a:r>
            <a:endParaRPr lang="es-PE" dirty="0"/>
          </a:p>
        </p:txBody>
      </p:sp>
      <p:sp>
        <p:nvSpPr>
          <p:cNvPr id="3" name="2 Título"/>
          <p:cNvSpPr>
            <a:spLocks noGrp="1"/>
          </p:cNvSpPr>
          <p:nvPr>
            <p:ph type="title"/>
          </p:nvPr>
        </p:nvSpPr>
        <p:spPr/>
        <p:txBody>
          <a:bodyPr/>
          <a:lstStyle/>
          <a:p>
            <a:r>
              <a:rPr lang="es-PE" dirty="0" smtClean="0"/>
              <a:t>Paso 2: </a:t>
            </a:r>
            <a:endParaRPr lang="es-PE" dirty="0"/>
          </a:p>
        </p:txBody>
      </p:sp>
    </p:spTree>
    <p:extLst>
      <p:ext uri="{BB962C8B-B14F-4D97-AF65-F5344CB8AC3E}">
        <p14:creationId xmlns:p14="http://schemas.microsoft.com/office/powerpoint/2010/main" val="88993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PE" dirty="0" smtClean="0"/>
              <a:t>Tipo 1: argumento </a:t>
            </a:r>
            <a:r>
              <a:rPr lang="es-PE" b="1" i="1" dirty="0" smtClean="0"/>
              <a:t>ad litera </a:t>
            </a:r>
            <a:r>
              <a:rPr lang="es-PE" dirty="0" smtClean="0"/>
              <a:t>encontrado en la información. </a:t>
            </a:r>
          </a:p>
          <a:p>
            <a:pPr marL="18288" indent="0">
              <a:buNone/>
            </a:pPr>
            <a:endParaRPr lang="es-PE" dirty="0" smtClean="0"/>
          </a:p>
          <a:p>
            <a:r>
              <a:rPr lang="es-PE" dirty="0" smtClean="0"/>
              <a:t>Tipo 2: argumento creado por mi deducción. </a:t>
            </a:r>
            <a:endParaRPr lang="es-PE" dirty="0"/>
          </a:p>
        </p:txBody>
      </p:sp>
      <p:sp>
        <p:nvSpPr>
          <p:cNvPr id="3" name="2 Título"/>
          <p:cNvSpPr>
            <a:spLocks noGrp="1"/>
          </p:cNvSpPr>
          <p:nvPr>
            <p:ph type="title"/>
          </p:nvPr>
        </p:nvSpPr>
        <p:spPr/>
        <p:txBody>
          <a:bodyPr/>
          <a:lstStyle/>
          <a:p>
            <a:r>
              <a:rPr lang="es-PE" dirty="0" smtClean="0"/>
              <a:t>¿Cómo creo mis argumentos?</a:t>
            </a:r>
            <a:endParaRPr lang="es-PE" dirty="0"/>
          </a:p>
        </p:txBody>
      </p:sp>
    </p:spTree>
    <p:extLst>
      <p:ext uri="{BB962C8B-B14F-4D97-AF65-F5344CB8AC3E}">
        <p14:creationId xmlns:p14="http://schemas.microsoft.com/office/powerpoint/2010/main" val="4070741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260649"/>
            <a:ext cx="7272808" cy="720080"/>
          </a:xfrm>
        </p:spPr>
        <p:txBody>
          <a:bodyPr>
            <a:normAutofit/>
          </a:bodyPr>
          <a:lstStyle/>
          <a:p>
            <a:r>
              <a:rPr lang="es-PE" dirty="0" smtClean="0"/>
              <a:t>Esquematizar las ideas según las partes del ensayo. </a:t>
            </a:r>
            <a:endParaRPr lang="es-PE" dirty="0"/>
          </a:p>
        </p:txBody>
      </p:sp>
      <p:sp>
        <p:nvSpPr>
          <p:cNvPr id="3" name="2 Título"/>
          <p:cNvSpPr>
            <a:spLocks noGrp="1"/>
          </p:cNvSpPr>
          <p:nvPr>
            <p:ph type="title"/>
          </p:nvPr>
        </p:nvSpPr>
        <p:spPr>
          <a:xfrm>
            <a:off x="611560" y="5589240"/>
            <a:ext cx="7543800" cy="914400"/>
          </a:xfrm>
        </p:spPr>
        <p:txBody>
          <a:bodyPr/>
          <a:lstStyle/>
          <a:p>
            <a:r>
              <a:rPr lang="es-PE" dirty="0" smtClean="0"/>
              <a:t>PASO 3: ESQUEMATIZACIÓN </a:t>
            </a:r>
            <a:endParaRPr lang="es-P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7776864" cy="384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218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PE" dirty="0" smtClean="0"/>
              <a:t>Redacto en función al siguiente esquema: </a:t>
            </a:r>
            <a:endParaRPr lang="es-PE" dirty="0"/>
          </a:p>
        </p:txBody>
      </p:sp>
      <p:sp>
        <p:nvSpPr>
          <p:cNvPr id="3" name="2 Título"/>
          <p:cNvSpPr>
            <a:spLocks noGrp="1"/>
          </p:cNvSpPr>
          <p:nvPr>
            <p:ph type="title"/>
          </p:nvPr>
        </p:nvSpPr>
        <p:spPr/>
        <p:txBody>
          <a:bodyPr/>
          <a:lstStyle/>
          <a:p>
            <a:r>
              <a:rPr lang="es-PE" dirty="0" smtClean="0"/>
              <a:t>Paso 4: redacción procesual</a:t>
            </a:r>
            <a:endParaRPr lang="es-PE" dirty="0"/>
          </a:p>
        </p:txBody>
      </p:sp>
    </p:spTree>
    <p:extLst>
      <p:ext uri="{BB962C8B-B14F-4D97-AF65-F5344CB8AC3E}">
        <p14:creationId xmlns:p14="http://schemas.microsoft.com/office/powerpoint/2010/main" val="1932265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4221088"/>
            <a:ext cx="7543800" cy="914400"/>
          </a:xfrm>
        </p:spPr>
        <p:txBody>
          <a:bodyPr/>
          <a:lstStyle/>
          <a:p>
            <a:r>
              <a:rPr lang="es-PE" dirty="0" smtClean="0"/>
              <a:t>EL TÍTULO 	se redacta al final</a:t>
            </a:r>
            <a:endParaRPr lang="es-PE"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275"/>
          <a:stretch/>
        </p:blipFill>
        <p:spPr bwMode="auto">
          <a:xfrm>
            <a:off x="251520" y="1171390"/>
            <a:ext cx="8562109" cy="168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82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PE" dirty="0" smtClean="0"/>
              <a:t>La introducción</a:t>
            </a:r>
            <a:endParaRPr lang="es-P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258300" cy="448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091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5350" y="5517232"/>
            <a:ext cx="7543800" cy="914400"/>
          </a:xfrm>
        </p:spPr>
        <p:txBody>
          <a:bodyPr/>
          <a:lstStyle/>
          <a:p>
            <a:r>
              <a:rPr lang="es-PE" dirty="0" smtClean="0"/>
              <a:t>Los párrafos del cuerpo.</a:t>
            </a:r>
            <a:endParaRPr lang="es-PE"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23925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37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295</TotalTime>
  <Words>406</Words>
  <Application>Microsoft Office PowerPoint</Application>
  <PresentationFormat>Presentación en pantalla (4:3)</PresentationFormat>
  <Paragraphs>38</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Elemental</vt:lpstr>
      <vt:lpstr>PROCESO PARA LA REDACCIÓN DE UN ENSAYO</vt:lpstr>
      <vt:lpstr>PASO 1: ELECCIÓN DEL TEMA</vt:lpstr>
      <vt:lpstr>Paso 2: </vt:lpstr>
      <vt:lpstr>¿Cómo creo mis argumentos?</vt:lpstr>
      <vt:lpstr>PASO 3: ESQUEMATIZACIÓN </vt:lpstr>
      <vt:lpstr>Paso 4: redacción procesual</vt:lpstr>
      <vt:lpstr>EL TÍTULO  se redacta al final</vt:lpstr>
      <vt:lpstr>La introducción</vt:lpstr>
      <vt:lpstr>Los párrafos del cuerpo.</vt:lpstr>
      <vt:lpstr>La conclusión</vt:lpstr>
      <vt:lpstr>Presentación de PowerPoint</vt:lpstr>
      <vt:lpstr>Presentación de PowerPoint</vt:lpstr>
      <vt:lpstr>Presentación de PowerPoint</vt:lpstr>
      <vt:lpstr>la corrección – el estilo</vt:lpstr>
      <vt:lpstr>Presentación de PowerPoint</vt:lpstr>
      <vt:lpstr>Luego revisar:  colocar un chekc en cada oración al haber terminado.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PARA LA REDACCIÓN DE UN ENSAYO</dc:title>
  <dc:creator>Wagner Del Castillo</dc:creator>
  <cp:lastModifiedBy>Wagner Del Castillo</cp:lastModifiedBy>
  <cp:revision>14</cp:revision>
  <dcterms:created xsi:type="dcterms:W3CDTF">2014-04-02T14:07:00Z</dcterms:created>
  <dcterms:modified xsi:type="dcterms:W3CDTF">2014-04-04T17:39:50Z</dcterms:modified>
</cp:coreProperties>
</file>